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3"/>
  </p:notesMasterIdLst>
  <p:sldIdLst>
    <p:sldId id="256" r:id="rId2"/>
    <p:sldId id="267" r:id="rId3"/>
    <p:sldId id="268" r:id="rId4"/>
    <p:sldId id="269" r:id="rId5"/>
    <p:sldId id="270" r:id="rId6"/>
    <p:sldId id="273" r:id="rId7"/>
    <p:sldId id="275" r:id="rId8"/>
    <p:sldId id="272" r:id="rId9"/>
    <p:sldId id="278" r:id="rId10"/>
    <p:sldId id="276" r:id="rId11"/>
    <p:sldId id="280" r:id="rId12"/>
    <p:sldId id="281" r:id="rId13"/>
    <p:sldId id="277" r:id="rId14"/>
    <p:sldId id="282" r:id="rId15"/>
    <p:sldId id="286" r:id="rId16"/>
    <p:sldId id="283" r:id="rId17"/>
    <p:sldId id="284" r:id="rId18"/>
    <p:sldId id="285" r:id="rId19"/>
    <p:sldId id="287" r:id="rId20"/>
    <p:sldId id="289" r:id="rId21"/>
    <p:sldId id="290" r:id="rId22"/>
    <p:sldId id="291" r:id="rId23"/>
    <p:sldId id="292" r:id="rId24"/>
    <p:sldId id="293" r:id="rId25"/>
    <p:sldId id="294" r:id="rId26"/>
    <p:sldId id="266" r:id="rId27"/>
    <p:sldId id="295" r:id="rId28"/>
    <p:sldId id="296" r:id="rId29"/>
    <p:sldId id="297" r:id="rId30"/>
    <p:sldId id="298" r:id="rId31"/>
    <p:sldId id="299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E3F1C"/>
    <a:srgbClr val="FF99FF"/>
    <a:srgbClr val="19B77B"/>
    <a:srgbClr val="FA9972"/>
    <a:srgbClr val="FFCCCC"/>
    <a:srgbClr val="44959E"/>
    <a:srgbClr val="3BABFF"/>
    <a:srgbClr val="0000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54;&#1061;&#1054;&#1044;&#1067;\&#1040;&#1085;&#1072;&#1083;&#1080;&#1079;\2014\&#1055;&#1088;&#1086;&#1077;&#1082;&#1090;%20&#1088;&#1077;&#1096;&#1077;&#1085;&#1080;&#1103;%20&#1086;%20%20&#1073;&#1102;&#1076;&#1078;&#1077;&#1090;&#1077;%202015-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2015 - 2017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5"/>
      <c:perspective val="30"/>
    </c:view3D>
    <c:floor>
      <c:spPr>
        <a:solidFill>
          <a:schemeClr val="bg1">
            <a:lumMod val="85000"/>
          </a:scheme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097474204961048E-2"/>
          <c:y val="1.7275352653291949E-2"/>
          <c:w val="0.90160706132008861"/>
          <c:h val="0.9259613095583062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Лист1!$B$4</c:f>
              <c:strCache>
                <c:ptCount val="1"/>
                <c:pt idx="0">
                  <c:v>Собственные доходы (Налоговые, неналоговые доходы)</c:v>
                </c:pt>
              </c:strCache>
            </c:strRef>
          </c:tx>
          <c:spPr>
            <a:solidFill>
              <a:srgbClr val="44959E"/>
            </a:solidFill>
          </c:spPr>
          <c:dLbls>
            <c:dLbl>
              <c:idx val="0"/>
              <c:layout>
                <c:manualLayout>
                  <c:x val="2.0036429872495438E-2"/>
                  <c:y val="0.10191080530934739"/>
                </c:manualLayout>
              </c:layout>
              <c:showVal val="1"/>
            </c:dLbl>
            <c:dLbl>
              <c:idx val="1"/>
              <c:layout>
                <c:manualLayout>
                  <c:x val="2.0036286447800616E-2"/>
                  <c:y val="0.11323422812149794"/>
                </c:manualLayout>
              </c:layout>
              <c:showVal val="1"/>
            </c:dLbl>
            <c:dLbl>
              <c:idx val="2"/>
              <c:layout>
                <c:manualLayout>
                  <c:x val="1.4571948998178499E-2"/>
                  <c:y val="0.12738850663668436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Лист1!$C$3:$E$3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Лист1!$C$4:$E$4</c:f>
              <c:numCache>
                <c:formatCode>_(* #,##0_);_(* \(#,##0\);_(* "-"??_);_(@_)</c:formatCode>
                <c:ptCount val="3"/>
                <c:pt idx="0">
                  <c:v>449372</c:v>
                </c:pt>
                <c:pt idx="1">
                  <c:v>484613</c:v>
                </c:pt>
                <c:pt idx="2">
                  <c:v>519130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6393442622950821E-2"/>
                  <c:y val="0.24628444616425801"/>
                </c:manualLayout>
              </c:layout>
              <c:showVal val="1"/>
            </c:dLbl>
            <c:dLbl>
              <c:idx val="1"/>
              <c:layout>
                <c:manualLayout>
                  <c:x val="1.4571948998178499E-2"/>
                  <c:y val="0.24062273475818252"/>
                </c:manualLayout>
              </c:layout>
              <c:showVal val="1"/>
            </c:dLbl>
            <c:dLbl>
              <c:idx val="2"/>
              <c:layout>
                <c:manualLayout>
                  <c:x val="1.6393442622950821E-2"/>
                  <c:y val="0.22929931194603356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Лист1!$C$3:$E$3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Лист1!$C$5:$E$5</c:f>
              <c:numCache>
                <c:formatCode>_(* #,##0_);_(* \(#,##0\);_(* "-"??_);_(@_)</c:formatCode>
                <c:ptCount val="3"/>
                <c:pt idx="0">
                  <c:v>1265758</c:v>
                </c:pt>
                <c:pt idx="1">
                  <c:v>1327406</c:v>
                </c:pt>
                <c:pt idx="2">
                  <c:v>1359950</c:v>
                </c:pt>
              </c:numCache>
            </c:numRef>
          </c:val>
        </c:ser>
        <c:shape val="cylinder"/>
        <c:axId val="62736256"/>
        <c:axId val="62737792"/>
        <c:axId val="58774848"/>
      </c:bar3DChart>
      <c:catAx>
        <c:axId val="62736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737792"/>
        <c:crosses val="autoZero"/>
        <c:auto val="1"/>
        <c:lblAlgn val="ctr"/>
        <c:lblOffset val="100"/>
      </c:catAx>
      <c:valAx>
        <c:axId val="62737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0.39396632398685549"/>
            </c:manualLayout>
          </c:layout>
        </c:title>
        <c:numFmt formatCode="#,##0" sourceLinked="0"/>
        <c:tickLblPos val="nextTo"/>
        <c:spPr>
          <a:noFill/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736256"/>
        <c:crosses val="autoZero"/>
        <c:crossBetween val="between"/>
      </c:valAx>
      <c:serAx>
        <c:axId val="58774848"/>
        <c:scaling>
          <c:orientation val="minMax"/>
        </c:scaling>
        <c:delete val="1"/>
        <c:axPos val="b"/>
        <c:tickLblPos val="none"/>
        <c:crossAx val="62737792"/>
        <c:crosses val="autoZero"/>
      </c:serAx>
      <c:spPr>
        <a:solidFill>
          <a:schemeClr val="bg1">
            <a:lumMod val="85000"/>
          </a:schemeClr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6.2287462411569412E-2"/>
          <c:y val="0.82603745288965724"/>
          <c:w val="0.68341063924386636"/>
          <c:h val="0.1739625471103432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bg1">
            <a:lumMod val="75000"/>
          </a:schemeClr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spPr>
            <a:solidFill>
              <a:srgbClr val="A3734F"/>
            </a:solidFill>
          </c:spPr>
          <c:dLbls>
            <c:dLbl>
              <c:idx val="0"/>
              <c:layout>
                <c:manualLayout>
                  <c:x val="1.0802469135802545E-2"/>
                  <c:y val="-2.7202470303645396E-2"/>
                </c:manualLayout>
              </c:layout>
              <c:showVal val="1"/>
            </c:dLbl>
            <c:dLbl>
              <c:idx val="1"/>
              <c:layout>
                <c:manualLayout>
                  <c:x val="2.0061728395061731E-2"/>
                  <c:y val="-1.7310662920501554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-9.8918073831437761E-3"/>
                </c:manualLayout>
              </c:layout>
              <c:showVal val="1"/>
            </c:dLbl>
            <c:numFmt formatCode="#,##0" sourceLinked="0"/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449371.6</c:v>
                </c:pt>
                <c:pt idx="1">
                  <c:v>484612.6</c:v>
                </c:pt>
                <c:pt idx="2">
                  <c:v>519129.5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</c:v>
                </c:pt>
              </c:strCache>
            </c:strRef>
          </c:tx>
          <c:spPr>
            <a:solidFill>
              <a:srgbClr val="4499A2"/>
            </a:solidFill>
          </c:spPr>
          <c:dLbls>
            <c:dLbl>
              <c:idx val="0"/>
              <c:layout>
                <c:manualLayout>
                  <c:x val="1.8518518518518566E-2"/>
                  <c:y val="4.9459036915719071E-3"/>
                </c:manualLayout>
              </c:layout>
              <c:showVal val="1"/>
            </c:dLbl>
            <c:dLbl>
              <c:idx val="1"/>
              <c:layout>
                <c:manualLayout>
                  <c:x val="1.2345679012345713E-2"/>
                  <c:y val="2.7202470303645431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4.2040181378361054E-2"/>
                </c:manualLayout>
              </c:layout>
              <c:showVal val="1"/>
            </c:dLbl>
            <c:numFmt formatCode="#,##0" sourceLinked="0"/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806356.4</c:v>
                </c:pt>
                <c:pt idx="1">
                  <c:v>842000.4</c:v>
                </c:pt>
                <c:pt idx="2">
                  <c:v>840820.1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из бюджетов поселений бюджету муниципального района</c:v>
                </c:pt>
              </c:strCache>
            </c:strRef>
          </c:tx>
          <c:spPr>
            <a:solidFill>
              <a:srgbClr val="00CC00"/>
            </a:solidFill>
          </c:spPr>
          <c:dLbls>
            <c:dLbl>
              <c:idx val="0"/>
              <c:layout>
                <c:manualLayout>
                  <c:x val="1.3888888888888944E-2"/>
                  <c:y val="-1.7310662920501554E-2"/>
                </c:manualLayout>
              </c:layout>
              <c:showVal val="1"/>
            </c:dLbl>
            <c:dLbl>
              <c:idx val="1"/>
              <c:layout>
                <c:manualLayout>
                  <c:x val="1.2345679012345713E-2"/>
                  <c:y val="-1.4837711074715664E-2"/>
                </c:manualLayout>
              </c:layout>
              <c:showVal val="1"/>
            </c:dLbl>
            <c:dLbl>
              <c:idx val="2"/>
              <c:layout>
                <c:manualLayout>
                  <c:x val="1.3888888888888944E-2"/>
                  <c:y val="-1.48377110747156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numFmt formatCode="#,##0" sourceLinked="0"/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_-* #,##0.0_р_._-;\-* #,##0.0_р_._-;_-* "-"??_р_._-;_-@_-</c:formatCode>
                <c:ptCount val="3"/>
                <c:pt idx="0">
                  <c:v>10029.9</c:v>
                </c:pt>
                <c:pt idx="1">
                  <c:v>792.8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93346048"/>
        <c:axId val="93351936"/>
        <c:axId val="0"/>
      </c:bar3DChart>
      <c:catAx>
        <c:axId val="93346048"/>
        <c:scaling>
          <c:orientation val="minMax"/>
        </c:scaling>
        <c:axPos val="b"/>
        <c:tickLblPos val="nextTo"/>
        <c:crossAx val="93351936"/>
        <c:crosses val="autoZero"/>
        <c:auto val="1"/>
        <c:lblAlgn val="ctr"/>
        <c:lblOffset val="100"/>
      </c:catAx>
      <c:valAx>
        <c:axId val="93351936"/>
        <c:scaling>
          <c:orientation val="minMax"/>
        </c:scaling>
        <c:axPos val="l"/>
        <c:majorGridlines/>
        <c:numFmt formatCode="#,##0" sourceLinked="0"/>
        <c:tickLblPos val="nextTo"/>
        <c:crossAx val="93346048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bg1">
        <a:lumMod val="85000"/>
      </a:schemeClr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Безвозмездные поступления из областного бюджета</a:t>
            </a:r>
            <a:endParaRPr lang="ru-RU" sz="1600" dirty="0"/>
          </a:p>
        </c:rich>
      </c:tx>
      <c:layout>
        <c:manualLayout>
          <c:xMode val="edge"/>
          <c:yMode val="edge"/>
          <c:x val="0.21885910283941812"/>
          <c:y val="8.5365853658536647E-2"/>
        </c:manualLayout>
      </c:layout>
    </c:title>
    <c:view3D>
      <c:rotX val="10"/>
      <c:rotY val="0"/>
      <c:perspective val="10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prstClr val="white">
            <a:lumMod val="95000"/>
            <a:alpha val="0"/>
          </a:prstClr>
        </a:solidFill>
      </c:spPr>
    </c:sideWall>
    <c:backWall>
      <c:spPr>
        <a:solidFill>
          <a:schemeClr val="bg1">
            <a:lumMod val="75000"/>
            <a:alpha val="0"/>
          </a:schemeClr>
        </a:solidFill>
      </c:spPr>
    </c:backWall>
    <c:plotArea>
      <c:layout>
        <c:manualLayout>
          <c:layoutTarget val="inner"/>
          <c:xMode val="edge"/>
          <c:yMode val="edge"/>
          <c:x val="0.14398269660736898"/>
          <c:y val="6.8861067366579182E-2"/>
          <c:w val="0.83132594536793958"/>
          <c:h val="0.80079037620297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3975BD"/>
            </a:solidFill>
          </c:spPr>
          <c:dLbls>
            <c:dLbl>
              <c:idx val="0"/>
              <c:layout>
                <c:manualLayout>
                  <c:x val="-8.4596039131472636E-2"/>
                  <c:y val="-3.8753921003777001E-3"/>
                </c:manualLayout>
              </c:layout>
              <c:showVal val="1"/>
            </c:dLbl>
            <c:dLbl>
              <c:idx val="1"/>
              <c:layout>
                <c:manualLayout>
                  <c:x val="-9.5342400381770526E-2"/>
                  <c:y val="-5.2954036233275804E-2"/>
                </c:manualLayout>
              </c:layout>
              <c:showVal val="1"/>
            </c:dLbl>
            <c:dLbl>
              <c:idx val="2"/>
              <c:layout>
                <c:manualLayout>
                  <c:x val="-9.7166070150322248E-2"/>
                  <c:y val="-1.18699186991869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_-* #,##0_р_._-;\-* #,##0_р_._-;_-* "-"??_р_._-;_-@_-</c:formatCode>
                <c:ptCount val="3"/>
                <c:pt idx="0">
                  <c:v>781853.2</c:v>
                </c:pt>
                <c:pt idx="1">
                  <c:v>741862.5</c:v>
                </c:pt>
                <c:pt idx="2">
                  <c:v>777126.1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51A135"/>
            </a:solidFill>
          </c:spPr>
          <c:dLbls>
            <c:dLbl>
              <c:idx val="0"/>
              <c:layout>
                <c:manualLayout>
                  <c:x val="-7.2418873777141513E-2"/>
                  <c:y val="-6.8022213686703926E-3"/>
                </c:manualLayout>
              </c:layout>
              <c:showVal val="1"/>
            </c:dLbl>
            <c:dLbl>
              <c:idx val="1"/>
              <c:layout>
                <c:manualLayout>
                  <c:x val="-8.6335719398711486E-2"/>
                  <c:y val="-4.0189648550028774E-2"/>
                </c:manualLayout>
              </c:layout>
              <c:showVal val="1"/>
            </c:dLbl>
            <c:dLbl>
              <c:idx val="2"/>
              <c:layout>
                <c:manualLayout>
                  <c:x val="-9.3995466475781775E-2"/>
                  <c:y val="1.3468888035337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_-* #,##0_р_._-;\-* #,##0_р_._-;_-* "-"??_р_._-;_-@_-</c:formatCode>
                <c:ptCount val="3"/>
                <c:pt idx="0">
                  <c:v>4544</c:v>
                </c:pt>
                <c:pt idx="1">
                  <c:v>100067.5</c:v>
                </c:pt>
                <c:pt idx="2">
                  <c:v>63623.6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A3734F"/>
            </a:solidFill>
          </c:spPr>
          <c:dLbls>
            <c:dLbl>
              <c:idx val="0"/>
              <c:layout>
                <c:manualLayout>
                  <c:x val="-7.702016225244572E-2"/>
                  <c:y val="-8.319729850841844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_-* #,##0_р_._-;\-* #,##0_р_._-;_-* "-"??_р_._-;_-@_-</c:formatCode>
                <c:ptCount val="3"/>
                <c:pt idx="0">
                  <c:v>15453.6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dLbls>
            <c:dLbl>
              <c:idx val="0"/>
              <c:layout>
                <c:manualLayout>
                  <c:x val="-7.393378668575519E-2"/>
                  <c:y val="-1.1111004417130808E-2"/>
                </c:manualLayout>
              </c:layout>
              <c:showVal val="1"/>
            </c:dLbl>
            <c:dLbl>
              <c:idx val="1"/>
              <c:layout>
                <c:manualLayout>
                  <c:x val="-7.2334526366022431E-2"/>
                  <c:y val="-4.0650406504065054E-3"/>
                </c:manualLayout>
              </c:layout>
              <c:showVal val="1"/>
            </c:dLbl>
            <c:dLbl>
              <c:idx val="2"/>
              <c:layout>
                <c:manualLayout>
                  <c:x val="-7.3989859222142684E-2"/>
                  <c:y val="-5.907912425580949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_-* #,##0_р_._-;\-* #,##0_р_._-;_-* "-"??_р_._-;_-@_-</c:formatCode>
                <c:ptCount val="3"/>
                <c:pt idx="0">
                  <c:v>4505.6000000000004</c:v>
                </c:pt>
                <c:pt idx="1">
                  <c:v>70.400000000000006</c:v>
                </c:pt>
                <c:pt idx="2">
                  <c:v>70.400000000000006</c:v>
                </c:pt>
              </c:numCache>
            </c:numRef>
          </c:val>
        </c:ser>
        <c:shape val="cylinder"/>
        <c:axId val="93326336"/>
        <c:axId val="35992320"/>
        <c:axId val="0"/>
      </c:bar3DChart>
      <c:catAx>
        <c:axId val="93326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992320"/>
        <c:crosses val="autoZero"/>
        <c:auto val="1"/>
        <c:lblAlgn val="ctr"/>
        <c:lblOffset val="100"/>
      </c:catAx>
      <c:valAx>
        <c:axId val="35992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 руб.</a:t>
                </a:r>
                <a:endParaRPr lang="ru-RU" sz="1000" b="0" dirty="0"/>
              </a:p>
            </c:rich>
          </c:tx>
          <c:layout/>
        </c:title>
        <c:numFmt formatCode="_-* #,##0_р_._-;\-* #,##0_р_._-;_-* &quot;-&quot;??_р_._-;_-@_-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326336"/>
        <c:crosses val="autoZero"/>
        <c:crossBetween val="between"/>
        <c:majorUnit val="100000"/>
      </c:valAx>
      <c:spPr>
        <a:solidFill>
          <a:prstClr val="white">
            <a:lumMod val="75000"/>
            <a:alpha val="59000"/>
          </a:prstClr>
        </a:solidFill>
      </c:spPr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1.4749262536873154E-2"/>
                  <c:y val="-5.2173228346456702E-3"/>
                </c:manualLayout>
              </c:layout>
              <c:showVal val="1"/>
            </c:dLbl>
            <c:dLbl>
              <c:idx val="1"/>
              <c:layout>
                <c:manualLayout>
                  <c:x val="1.7699115044247787E-2"/>
                  <c:y val="-6.183552055993002E-3"/>
                </c:manualLayout>
              </c:layout>
              <c:showVal val="1"/>
            </c:dLbl>
            <c:dLbl>
              <c:idx val="2"/>
              <c:layout>
                <c:manualLayout>
                  <c:x val="1.3274220147260464E-2"/>
                  <c:y val="-6.18355205599300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_-* #,##0_р_._-;\-* #,##0_р_._-;_-* "-"??_р_._-;_-@_-</c:formatCode>
                <c:ptCount val="3"/>
                <c:pt idx="0">
                  <c:v>255628.7</c:v>
                </c:pt>
                <c:pt idx="1">
                  <c:v>266711.5</c:v>
                </c:pt>
                <c:pt idx="2">
                  <c:v>265993.59999999998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Предоставление мер социальной поддержки многодетным и малоимущим семьям</c:v>
                </c:pt>
              </c:strCache>
            </c:strRef>
          </c:tx>
          <c:spPr>
            <a:solidFill>
              <a:srgbClr val="6E3F1C"/>
            </a:solidFill>
          </c:spPr>
          <c:dLbls>
            <c:dLbl>
              <c:idx val="0"/>
              <c:layout>
                <c:manualLayout>
                  <c:x val="1.0324483775811209E-2"/>
                  <c:y val="-2.7439545056867895E-2"/>
                </c:manualLayout>
              </c:layout>
              <c:showVal val="1"/>
            </c:dLbl>
            <c:dLbl>
              <c:idx val="1"/>
              <c:layout>
                <c:manualLayout>
                  <c:x val="1.4749262536873154E-2"/>
                  <c:y val="-2.4057917760279979E-2"/>
                </c:manualLayout>
              </c:layout>
              <c:showVal val="1"/>
            </c:dLbl>
            <c:dLbl>
              <c:idx val="2"/>
              <c:layout>
                <c:manualLayout>
                  <c:x val="1.6224072654635099E-2"/>
                  <c:y val="-3.352650918635170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_-* #,##0_р_._-;\-* #,##0_р_._-;_-* "-"??_р_._-;_-@_-</c:formatCode>
                <c:ptCount val="3"/>
                <c:pt idx="0">
                  <c:v>10853.8</c:v>
                </c:pt>
                <c:pt idx="1">
                  <c:v>10853.8</c:v>
                </c:pt>
                <c:pt idx="2">
                  <c:v>10853.8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79941002949852E-2"/>
                  <c:y val="-6.7632837378211977E-2"/>
                </c:manualLayout>
              </c:layout>
              <c:showVal val="1"/>
            </c:dLbl>
            <c:dLbl>
              <c:idx val="1"/>
              <c:layout>
                <c:manualLayout>
                  <c:x val="2.3598820058997029E-2"/>
                  <c:y val="-5.6908136482939617E-2"/>
                </c:manualLayout>
              </c:layout>
              <c:showVal val="1"/>
            </c:dLbl>
            <c:dLbl>
              <c:idx val="2"/>
              <c:layout>
                <c:manualLayout>
                  <c:x val="2.0648967551622561E-2"/>
                  <c:y val="-7.48792128115918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_-* #,##0_р_._-;\-* #,##0_р_._-;_-* "-"??_р_._-;_-@_-</c:formatCode>
                <c:ptCount val="3"/>
                <c:pt idx="0">
                  <c:v>632560.4</c:v>
                </c:pt>
                <c:pt idx="1">
                  <c:v>657680.5</c:v>
                </c:pt>
                <c:pt idx="2">
                  <c:v>668461.5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8.8495575221238972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274336283185841E-2"/>
                  <c:y val="4.4444444444444453E-3"/>
                </c:manualLayout>
              </c:layout>
              <c:showVal val="1"/>
            </c:dLbl>
            <c:dLbl>
              <c:idx val="2"/>
              <c:layout>
                <c:manualLayout>
                  <c:x val="1.6224188790560586E-2"/>
                  <c:y val="-2.22222222222222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_-* #,##0_р_._-;\-* #,##0_р_._-;_-* "-"??_р_._-;_-@_-</c:formatCode>
                <c:ptCount val="3"/>
                <c:pt idx="0">
                  <c:v>45703</c:v>
                </c:pt>
                <c:pt idx="1">
                  <c:v>44747.1</c:v>
                </c:pt>
                <c:pt idx="2">
                  <c:v>44818.1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3274336283185841E-2"/>
                  <c:y val="-5.3333333333333351E-2"/>
                </c:manualLayout>
              </c:layout>
              <c:showVal val="1"/>
            </c:dLbl>
            <c:dLbl>
              <c:idx val="1"/>
              <c:layout>
                <c:manualLayout>
                  <c:x val="1.3274336283185841E-2"/>
                  <c:y val="-5.3333333333333351E-2"/>
                </c:manualLayout>
              </c:layout>
              <c:showVal val="1"/>
            </c:dLbl>
            <c:dLbl>
              <c:idx val="2"/>
              <c:layout>
                <c:manualLayout>
                  <c:x val="2.0648851415697042E-2"/>
                  <c:y val="-5.555555555555553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Лист1!$F$2:$F$4</c:f>
              <c:numCache>
                <c:formatCode>_-* #,##0_р_._-;\-* #,##0_р_._-;_-* "-"??_р_._-;_-@_-</c:formatCode>
                <c:ptCount val="3"/>
                <c:pt idx="0">
                  <c:v>6240.8</c:v>
                </c:pt>
                <c:pt idx="1">
                  <c:v>6309.1</c:v>
                </c:pt>
                <c:pt idx="2">
                  <c:v>6408.6</c:v>
                </c:pt>
              </c:numCache>
            </c:numRef>
          </c:val>
        </c:ser>
        <c:dLbls>
          <c:showVal val="1"/>
        </c:dLbls>
        <c:shape val="cylinder"/>
        <c:axId val="117302784"/>
        <c:axId val="117304320"/>
        <c:axId val="0"/>
      </c:bar3DChart>
      <c:catAx>
        <c:axId val="117302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304320"/>
        <c:crosses val="autoZero"/>
        <c:auto val="1"/>
        <c:lblAlgn val="ctr"/>
        <c:lblOffset val="100"/>
      </c:catAx>
      <c:valAx>
        <c:axId val="117304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50" b="0" dirty="0" smtClean="0"/>
                  <a:t>Тыс. рублей</a:t>
                </a:r>
                <a:endParaRPr lang="ru-RU" sz="1050" b="0" dirty="0"/>
              </a:p>
            </c:rich>
          </c:tx>
          <c:layout/>
        </c:title>
        <c:numFmt formatCode="_-* #,##0_р_._-;\-* #,##0_р_._-;_-* &quot;-&quot;??_р_._-;_-@_-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73027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635158452415668"/>
          <c:y val="4.0993539269129825E-2"/>
          <c:w val="0.79976341498979309"/>
          <c:h val="0.662570538057742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62654.6</c:v>
                </c:pt>
                <c:pt idx="1">
                  <c:v>70807.5</c:v>
                </c:pt>
                <c:pt idx="2">
                  <c:v>81960.2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Моложежная политика и оздоровление детей</c:v>
                </c:pt>
              </c:strCache>
            </c:strRef>
          </c:tx>
          <c:spPr>
            <a:solidFill>
              <a:srgbClr val="6E3F1C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695.5</c:v>
                </c:pt>
                <c:pt idx="1">
                  <c:v>718</c:v>
                </c:pt>
                <c:pt idx="2">
                  <c:v>739.6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32435.3</c:v>
                </c:pt>
                <c:pt idx="1">
                  <c:v>43062</c:v>
                </c:pt>
                <c:pt idx="2">
                  <c:v>52820.4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вопросы в области культуры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#,##0</c:formatCode>
                <c:ptCount val="3"/>
                <c:pt idx="0">
                  <c:v>21816.7</c:v>
                </c:pt>
                <c:pt idx="1">
                  <c:v>21393.8</c:v>
                </c:pt>
                <c:pt idx="2">
                  <c:v>21335.200000000001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7.7160493827160516E-3"/>
                  <c:y val="-2.0253166863996454E-2"/>
                </c:manualLayout>
              </c:layout>
              <c:showVal val="1"/>
            </c:dLbl>
            <c:dLbl>
              <c:idx val="1"/>
              <c:layout>
                <c:manualLayout>
                  <c:x val="1.3888888888888892E-2"/>
                  <c:y val="-2.0253166863996454E-2"/>
                </c:manualLayout>
              </c:layout>
              <c:showVal val="1"/>
            </c:dLbl>
            <c:dLbl>
              <c:idx val="2"/>
              <c:layout>
                <c:manualLayout>
                  <c:x val="1.0802469135802472E-2"/>
                  <c:y val="-2.025316686399645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Лист1!$F$2:$F$4</c:f>
              <c:numCache>
                <c:formatCode>#,##0</c:formatCode>
                <c:ptCount val="3"/>
                <c:pt idx="0">
                  <c:v>107.7</c:v>
                </c:pt>
                <c:pt idx="1">
                  <c:v>112.8</c:v>
                </c:pt>
                <c:pt idx="2">
                  <c:v>117.6</c:v>
                </c:pt>
              </c:numCache>
            </c:numRef>
          </c:val>
        </c:ser>
        <c:shape val="cylinder"/>
        <c:axId val="118040448"/>
        <c:axId val="118041984"/>
        <c:axId val="0"/>
      </c:bar3DChart>
      <c:catAx>
        <c:axId val="118040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041984"/>
        <c:crosses val="autoZero"/>
        <c:auto val="1"/>
        <c:lblAlgn val="ctr"/>
        <c:lblOffset val="100"/>
      </c:catAx>
      <c:valAx>
        <c:axId val="1180419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ru-RU" sz="1050" b="0" dirty="0" smtClean="0"/>
                  <a:t>Тыс. рублей</a:t>
                </a:r>
                <a:endParaRPr lang="ru-RU" sz="1050" b="0" dirty="0"/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804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605327111888792"/>
          <c:y val="0.7647484689413826"/>
          <c:w val="0.46277388937493935"/>
          <c:h val="0.2351458151064450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57214DA8476E0573B4EA28989FA106E93D7C2A6D5B025B7C401ABF5866o1jBJ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57214DA8476E0573B4EA28989FA106E93D7C2A6D5B025B7C401ABF5866o1jBJ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FB3D8-B9AE-4ECF-BB4E-2FBDF27B670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6231086-948D-4006-A4B0-EC3A318CD496}">
      <dgm:prSet custT="1"/>
      <dgm:spPr/>
      <dgm:t>
        <a:bodyPr/>
        <a:lstStyle/>
        <a:p>
          <a:pPr algn="ctr" rtl="0"/>
          <a:r>
            <a:rPr lang="ru-RU" sz="1800" dirty="0" smtClean="0"/>
            <a:t>положениях послания Президента Российской Федерации Федеральному Собранию Российской Федерации</a:t>
          </a:r>
          <a:endParaRPr lang="ru-RU" sz="1800" dirty="0"/>
        </a:p>
      </dgm:t>
    </dgm:pt>
    <dgm:pt modelId="{8EA2EE53-5B20-46F7-8A72-B85F9F779B91}" type="parTrans" cxnId="{43081D8F-1E1E-4D11-8A1B-0ED7719E9946}">
      <dgm:prSet/>
      <dgm:spPr/>
      <dgm:t>
        <a:bodyPr/>
        <a:lstStyle/>
        <a:p>
          <a:endParaRPr lang="ru-RU"/>
        </a:p>
      </dgm:t>
    </dgm:pt>
    <dgm:pt modelId="{5CF292CD-DD7D-420F-8481-7BFDB8C339B7}" type="sibTrans" cxnId="{43081D8F-1E1E-4D11-8A1B-0ED7719E9946}">
      <dgm:prSet/>
      <dgm:spPr/>
      <dgm:t>
        <a:bodyPr/>
        <a:lstStyle/>
        <a:p>
          <a:endParaRPr lang="ru-RU"/>
        </a:p>
      </dgm:t>
    </dgm:pt>
    <dgm:pt modelId="{101951EF-BFD5-4325-83D8-A8400B946C0A}">
      <dgm:prSet custT="1"/>
      <dgm:spPr/>
      <dgm:t>
        <a:bodyPr/>
        <a:lstStyle/>
        <a:p>
          <a:pPr rtl="0"/>
          <a:r>
            <a:rPr lang="ru-RU" sz="1800" dirty="0" smtClean="0"/>
            <a:t>основных направлениях бюджетной и налоговой политики</a:t>
          </a:r>
          <a:endParaRPr lang="ru-RU" sz="1800" dirty="0">
            <a:hlinkClick xmlns:r="http://schemas.openxmlformats.org/officeDocument/2006/relationships" r:id="rId1"/>
          </a:endParaRPr>
        </a:p>
      </dgm:t>
    </dgm:pt>
    <dgm:pt modelId="{6F2E742C-D534-45B5-A139-A7294A10BE61}" type="parTrans" cxnId="{7D5163B4-189F-4250-9203-3C3BE1C8756B}">
      <dgm:prSet/>
      <dgm:spPr/>
      <dgm:t>
        <a:bodyPr/>
        <a:lstStyle/>
        <a:p>
          <a:endParaRPr lang="ru-RU"/>
        </a:p>
      </dgm:t>
    </dgm:pt>
    <dgm:pt modelId="{1C8BF24E-31E3-4F86-B6CC-7D13EDB5E4EB}" type="sibTrans" cxnId="{7D5163B4-189F-4250-9203-3C3BE1C8756B}">
      <dgm:prSet/>
      <dgm:spPr/>
      <dgm:t>
        <a:bodyPr/>
        <a:lstStyle/>
        <a:p>
          <a:endParaRPr lang="ru-RU"/>
        </a:p>
      </dgm:t>
    </dgm:pt>
    <dgm:pt modelId="{A3C08BD5-F431-4303-AD6E-39467510FF67}">
      <dgm:prSet custT="1"/>
      <dgm:spPr/>
      <dgm:t>
        <a:bodyPr/>
        <a:lstStyle/>
        <a:p>
          <a:pPr rtl="0"/>
          <a:r>
            <a:rPr lang="ru-RU" sz="1800" dirty="0" smtClean="0"/>
            <a:t>прогнозе социально-экономического развития</a:t>
          </a:r>
          <a:endParaRPr lang="ru-RU" sz="1800" dirty="0"/>
        </a:p>
      </dgm:t>
    </dgm:pt>
    <dgm:pt modelId="{849F5425-CFCE-4E34-8C3B-9AA04C9C9D86}" type="parTrans" cxnId="{AA048EA8-F181-4188-9E27-4BD1CF2A94F9}">
      <dgm:prSet/>
      <dgm:spPr/>
      <dgm:t>
        <a:bodyPr/>
        <a:lstStyle/>
        <a:p>
          <a:endParaRPr lang="ru-RU"/>
        </a:p>
      </dgm:t>
    </dgm:pt>
    <dgm:pt modelId="{A66B6480-4F7C-4033-9F99-EC3AC43B4BD7}" type="sibTrans" cxnId="{AA048EA8-F181-4188-9E27-4BD1CF2A94F9}">
      <dgm:prSet/>
      <dgm:spPr/>
      <dgm:t>
        <a:bodyPr/>
        <a:lstStyle/>
        <a:p>
          <a:endParaRPr lang="ru-RU"/>
        </a:p>
      </dgm:t>
    </dgm:pt>
    <dgm:pt modelId="{3603BF39-AA5E-40E1-AB5E-6547D49AB818}">
      <dgm:prSet custT="1"/>
      <dgm:spPr/>
      <dgm:t>
        <a:bodyPr/>
        <a:lstStyle/>
        <a:p>
          <a:pPr rtl="0"/>
          <a:r>
            <a:rPr lang="ru-RU" sz="1800" dirty="0" smtClean="0"/>
            <a:t>муниципальных программах</a:t>
          </a:r>
          <a:endParaRPr lang="ru-RU" sz="1800" dirty="0"/>
        </a:p>
      </dgm:t>
    </dgm:pt>
    <dgm:pt modelId="{6126A2C1-766D-43C5-803B-B3DE2685D9EC}" type="parTrans" cxnId="{E0CDB7CA-CC20-41E6-896A-3F414CA89E9E}">
      <dgm:prSet/>
      <dgm:spPr/>
      <dgm:t>
        <a:bodyPr/>
        <a:lstStyle/>
        <a:p>
          <a:endParaRPr lang="ru-RU"/>
        </a:p>
      </dgm:t>
    </dgm:pt>
    <dgm:pt modelId="{C9874FC1-B737-4743-B868-A297DE0E324D}" type="sibTrans" cxnId="{E0CDB7CA-CC20-41E6-896A-3F414CA89E9E}">
      <dgm:prSet/>
      <dgm:spPr/>
      <dgm:t>
        <a:bodyPr/>
        <a:lstStyle/>
        <a:p>
          <a:endParaRPr lang="ru-RU"/>
        </a:p>
      </dgm:t>
    </dgm:pt>
    <dgm:pt modelId="{38FDEEFB-2E80-42D5-8B54-17C6076906C1}">
      <dgm:prSet/>
      <dgm:spPr/>
      <dgm:t>
        <a:bodyPr/>
        <a:lstStyle/>
        <a:p>
          <a:pPr rtl="0"/>
          <a:endParaRPr lang="ru-RU" dirty="0"/>
        </a:p>
      </dgm:t>
    </dgm:pt>
    <dgm:pt modelId="{C99E59D0-D958-4DB3-8C44-8528714BD7EB}" type="parTrans" cxnId="{45541277-431C-47D0-AE51-EB02C65C7F85}">
      <dgm:prSet/>
      <dgm:spPr/>
      <dgm:t>
        <a:bodyPr/>
        <a:lstStyle/>
        <a:p>
          <a:endParaRPr lang="ru-RU"/>
        </a:p>
      </dgm:t>
    </dgm:pt>
    <dgm:pt modelId="{54EF6060-84C1-466D-936F-0B5C21AEFA79}" type="sibTrans" cxnId="{45541277-431C-47D0-AE51-EB02C65C7F85}">
      <dgm:prSet/>
      <dgm:spPr/>
      <dgm:t>
        <a:bodyPr/>
        <a:lstStyle/>
        <a:p>
          <a:endParaRPr lang="ru-RU"/>
        </a:p>
      </dgm:t>
    </dgm:pt>
    <dgm:pt modelId="{112B7F61-685B-41BF-936B-EE808C9746A6}" type="pres">
      <dgm:prSet presAssocID="{2DEFB3D8-B9AE-4ECF-BB4E-2FBDF27B670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8FE42-AB95-4F87-836D-FB212B336651}" type="pres">
      <dgm:prSet presAssocID="{26231086-948D-4006-A4B0-EC3A318CD496}" presName="circle1" presStyleLbl="node1" presStyleIdx="0" presStyleCnt="5"/>
      <dgm:spPr/>
    </dgm:pt>
    <dgm:pt modelId="{70DB5A74-8C09-4F43-B699-4F01D1AD6D47}" type="pres">
      <dgm:prSet presAssocID="{26231086-948D-4006-A4B0-EC3A318CD496}" presName="space" presStyleCnt="0"/>
      <dgm:spPr/>
    </dgm:pt>
    <dgm:pt modelId="{18A80588-1E23-461C-BB9A-5CEA6A2E3300}" type="pres">
      <dgm:prSet presAssocID="{26231086-948D-4006-A4B0-EC3A318CD496}" presName="rect1" presStyleLbl="alignAcc1" presStyleIdx="0" presStyleCnt="5" custLinFactNeighborX="253" custLinFactNeighborY="1042"/>
      <dgm:spPr/>
      <dgm:t>
        <a:bodyPr/>
        <a:lstStyle/>
        <a:p>
          <a:endParaRPr lang="ru-RU"/>
        </a:p>
      </dgm:t>
    </dgm:pt>
    <dgm:pt modelId="{A92423B3-2208-4FDB-B6DF-CD07545C5081}" type="pres">
      <dgm:prSet presAssocID="{101951EF-BFD5-4325-83D8-A8400B946C0A}" presName="vertSpace2" presStyleLbl="node1" presStyleIdx="0" presStyleCnt="5"/>
      <dgm:spPr/>
    </dgm:pt>
    <dgm:pt modelId="{8BA9179C-A897-4ED5-8B86-6F821C548AD5}" type="pres">
      <dgm:prSet presAssocID="{101951EF-BFD5-4325-83D8-A8400B946C0A}" presName="circle2" presStyleLbl="node1" presStyleIdx="1" presStyleCnt="5"/>
      <dgm:spPr/>
    </dgm:pt>
    <dgm:pt modelId="{53E224C8-2F9B-4007-B0D1-3F76B58BC3CB}" type="pres">
      <dgm:prSet presAssocID="{101951EF-BFD5-4325-83D8-A8400B946C0A}" presName="rect2" presStyleLbl="alignAcc1" presStyleIdx="1" presStyleCnt="5" custScaleY="98229"/>
      <dgm:spPr/>
      <dgm:t>
        <a:bodyPr/>
        <a:lstStyle/>
        <a:p>
          <a:endParaRPr lang="ru-RU"/>
        </a:p>
      </dgm:t>
    </dgm:pt>
    <dgm:pt modelId="{C0F816EF-9FD0-4D6A-8BF1-DED4F10B95B2}" type="pres">
      <dgm:prSet presAssocID="{A3C08BD5-F431-4303-AD6E-39467510FF67}" presName="vertSpace3" presStyleLbl="node1" presStyleIdx="1" presStyleCnt="5"/>
      <dgm:spPr/>
    </dgm:pt>
    <dgm:pt modelId="{8EFCAE76-517F-4DD4-8CC4-8524C1C371EB}" type="pres">
      <dgm:prSet presAssocID="{A3C08BD5-F431-4303-AD6E-39467510FF67}" presName="circle3" presStyleLbl="node1" presStyleIdx="2" presStyleCnt="5"/>
      <dgm:spPr/>
    </dgm:pt>
    <dgm:pt modelId="{6FC13880-AFA6-4228-854F-524F34E7FAE2}" type="pres">
      <dgm:prSet presAssocID="{A3C08BD5-F431-4303-AD6E-39467510FF67}" presName="rect3" presStyleLbl="alignAcc1" presStyleIdx="2" presStyleCnt="5" custScaleY="95694"/>
      <dgm:spPr/>
      <dgm:t>
        <a:bodyPr/>
        <a:lstStyle/>
        <a:p>
          <a:endParaRPr lang="ru-RU"/>
        </a:p>
      </dgm:t>
    </dgm:pt>
    <dgm:pt modelId="{E4875997-B2C3-4032-8D09-3E57F93F1C81}" type="pres">
      <dgm:prSet presAssocID="{3603BF39-AA5E-40E1-AB5E-6547D49AB818}" presName="vertSpace4" presStyleLbl="node1" presStyleIdx="2" presStyleCnt="5"/>
      <dgm:spPr/>
    </dgm:pt>
    <dgm:pt modelId="{451993C1-9EAE-411B-A13A-F7045B6AB54F}" type="pres">
      <dgm:prSet presAssocID="{3603BF39-AA5E-40E1-AB5E-6547D49AB818}" presName="circle4" presStyleLbl="node1" presStyleIdx="3" presStyleCnt="5"/>
      <dgm:spPr/>
    </dgm:pt>
    <dgm:pt modelId="{BC44D723-541E-4552-B2B0-FF420DF2A1AD}" type="pres">
      <dgm:prSet presAssocID="{3603BF39-AA5E-40E1-AB5E-6547D49AB818}" presName="rect4" presStyleLbl="alignAcc1" presStyleIdx="3" presStyleCnt="5"/>
      <dgm:spPr/>
      <dgm:t>
        <a:bodyPr/>
        <a:lstStyle/>
        <a:p>
          <a:endParaRPr lang="ru-RU"/>
        </a:p>
      </dgm:t>
    </dgm:pt>
    <dgm:pt modelId="{B523DA54-B222-4D9C-A0E1-C0E5F24BD4D7}" type="pres">
      <dgm:prSet presAssocID="{38FDEEFB-2E80-42D5-8B54-17C6076906C1}" presName="vertSpace5" presStyleLbl="node1" presStyleIdx="3" presStyleCnt="5"/>
      <dgm:spPr/>
    </dgm:pt>
    <dgm:pt modelId="{26122759-4A27-4ED8-9F01-23251479AABD}" type="pres">
      <dgm:prSet presAssocID="{38FDEEFB-2E80-42D5-8B54-17C6076906C1}" presName="circle5" presStyleLbl="node1" presStyleIdx="4" presStyleCnt="5"/>
      <dgm:spPr/>
    </dgm:pt>
    <dgm:pt modelId="{BC1247FD-27C9-46B8-8A65-5EAD3FDAEEFF}" type="pres">
      <dgm:prSet presAssocID="{38FDEEFB-2E80-42D5-8B54-17C6076906C1}" presName="rect5" presStyleLbl="alignAcc1" presStyleIdx="4" presStyleCnt="5" custFlipVert="0" custScaleY="67197"/>
      <dgm:spPr/>
      <dgm:t>
        <a:bodyPr/>
        <a:lstStyle/>
        <a:p>
          <a:endParaRPr lang="ru-RU"/>
        </a:p>
      </dgm:t>
    </dgm:pt>
    <dgm:pt modelId="{30443EAF-BA20-4079-BAB8-CF9A82520B13}" type="pres">
      <dgm:prSet presAssocID="{26231086-948D-4006-A4B0-EC3A318CD496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D3FEC-A530-4962-A520-C2997B7F6FBC}" type="pres">
      <dgm:prSet presAssocID="{101951EF-BFD5-4325-83D8-A8400B946C0A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7F11C-A4D2-480F-9B49-05986EDA521A}" type="pres">
      <dgm:prSet presAssocID="{A3C08BD5-F431-4303-AD6E-39467510FF67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6F2A2-F097-4236-9E61-782C73FA9ABB}" type="pres">
      <dgm:prSet presAssocID="{3603BF39-AA5E-40E1-AB5E-6547D49AB81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1AD57-6B4F-49AE-A02F-2FEC15FF0421}" type="pres">
      <dgm:prSet presAssocID="{38FDEEFB-2E80-42D5-8B54-17C6076906C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41277-431C-47D0-AE51-EB02C65C7F85}" srcId="{2DEFB3D8-B9AE-4ECF-BB4E-2FBDF27B6700}" destId="{38FDEEFB-2E80-42D5-8B54-17C6076906C1}" srcOrd="4" destOrd="0" parTransId="{C99E59D0-D958-4DB3-8C44-8528714BD7EB}" sibTransId="{54EF6060-84C1-466D-936F-0B5C21AEFA79}"/>
    <dgm:cxn modelId="{78A85803-8D49-41F6-9C5B-19D5F88CD938}" type="presOf" srcId="{3603BF39-AA5E-40E1-AB5E-6547D49AB818}" destId="{BC44D723-541E-4552-B2B0-FF420DF2A1AD}" srcOrd="0" destOrd="0" presId="urn:microsoft.com/office/officeart/2005/8/layout/target3"/>
    <dgm:cxn modelId="{43081D8F-1E1E-4D11-8A1B-0ED7719E9946}" srcId="{2DEFB3D8-B9AE-4ECF-BB4E-2FBDF27B6700}" destId="{26231086-948D-4006-A4B0-EC3A318CD496}" srcOrd="0" destOrd="0" parTransId="{8EA2EE53-5B20-46F7-8A72-B85F9F779B91}" sibTransId="{5CF292CD-DD7D-420F-8481-7BFDB8C339B7}"/>
    <dgm:cxn modelId="{18BB4297-A2D8-476B-8FEA-A51775CD27B4}" type="presOf" srcId="{101951EF-BFD5-4325-83D8-A8400B946C0A}" destId="{53E224C8-2F9B-4007-B0D1-3F76B58BC3CB}" srcOrd="0" destOrd="0" presId="urn:microsoft.com/office/officeart/2005/8/layout/target3"/>
    <dgm:cxn modelId="{19C165B0-B295-4E78-A588-E3D52EE52E58}" type="presOf" srcId="{38FDEEFB-2E80-42D5-8B54-17C6076906C1}" destId="{BC1247FD-27C9-46B8-8A65-5EAD3FDAEEFF}" srcOrd="0" destOrd="0" presId="urn:microsoft.com/office/officeart/2005/8/layout/target3"/>
    <dgm:cxn modelId="{F4EE96D4-0B7A-4172-99D5-0A02119C6C23}" type="presOf" srcId="{26231086-948D-4006-A4B0-EC3A318CD496}" destId="{30443EAF-BA20-4079-BAB8-CF9A82520B13}" srcOrd="1" destOrd="0" presId="urn:microsoft.com/office/officeart/2005/8/layout/target3"/>
    <dgm:cxn modelId="{E3FEDE89-4393-478F-8C47-443187D7FB22}" type="presOf" srcId="{2DEFB3D8-B9AE-4ECF-BB4E-2FBDF27B6700}" destId="{112B7F61-685B-41BF-936B-EE808C9746A6}" srcOrd="0" destOrd="0" presId="urn:microsoft.com/office/officeart/2005/8/layout/target3"/>
    <dgm:cxn modelId="{D801CAE6-2B99-44E0-AD1D-5778314356DD}" type="presOf" srcId="{26231086-948D-4006-A4B0-EC3A318CD496}" destId="{18A80588-1E23-461C-BB9A-5CEA6A2E3300}" srcOrd="0" destOrd="0" presId="urn:microsoft.com/office/officeart/2005/8/layout/target3"/>
    <dgm:cxn modelId="{2AC791E6-B49E-4E3C-BEEF-61DD6AD1C19C}" type="presOf" srcId="{A3C08BD5-F431-4303-AD6E-39467510FF67}" destId="{6FC13880-AFA6-4228-854F-524F34E7FAE2}" srcOrd="0" destOrd="0" presId="urn:microsoft.com/office/officeart/2005/8/layout/target3"/>
    <dgm:cxn modelId="{AA048EA8-F181-4188-9E27-4BD1CF2A94F9}" srcId="{2DEFB3D8-B9AE-4ECF-BB4E-2FBDF27B6700}" destId="{A3C08BD5-F431-4303-AD6E-39467510FF67}" srcOrd="2" destOrd="0" parTransId="{849F5425-CFCE-4E34-8C3B-9AA04C9C9D86}" sibTransId="{A66B6480-4F7C-4033-9F99-EC3AC43B4BD7}"/>
    <dgm:cxn modelId="{AA0DA703-53E0-4BC5-9C07-90D0D5355F77}" type="presOf" srcId="{38FDEEFB-2E80-42D5-8B54-17C6076906C1}" destId="{0CA1AD57-6B4F-49AE-A02F-2FEC15FF0421}" srcOrd="1" destOrd="0" presId="urn:microsoft.com/office/officeart/2005/8/layout/target3"/>
    <dgm:cxn modelId="{7D5163B4-189F-4250-9203-3C3BE1C8756B}" srcId="{2DEFB3D8-B9AE-4ECF-BB4E-2FBDF27B6700}" destId="{101951EF-BFD5-4325-83D8-A8400B946C0A}" srcOrd="1" destOrd="0" parTransId="{6F2E742C-D534-45B5-A139-A7294A10BE61}" sibTransId="{1C8BF24E-31E3-4F86-B6CC-7D13EDB5E4EB}"/>
    <dgm:cxn modelId="{F05E64E5-0174-4CD1-973B-96222AE43FEB}" type="presOf" srcId="{A3C08BD5-F431-4303-AD6E-39467510FF67}" destId="{36D7F11C-A4D2-480F-9B49-05986EDA521A}" srcOrd="1" destOrd="0" presId="urn:microsoft.com/office/officeart/2005/8/layout/target3"/>
    <dgm:cxn modelId="{80596F4A-8AED-4F6C-9F34-89786DD5F3F0}" type="presOf" srcId="{3603BF39-AA5E-40E1-AB5E-6547D49AB818}" destId="{92B6F2A2-F097-4236-9E61-782C73FA9ABB}" srcOrd="1" destOrd="0" presId="urn:microsoft.com/office/officeart/2005/8/layout/target3"/>
    <dgm:cxn modelId="{8D9E1AD7-786A-4178-BCAB-C9226DC5CF80}" type="presOf" srcId="{101951EF-BFD5-4325-83D8-A8400B946C0A}" destId="{6D7D3FEC-A530-4962-A520-C2997B7F6FBC}" srcOrd="1" destOrd="0" presId="urn:microsoft.com/office/officeart/2005/8/layout/target3"/>
    <dgm:cxn modelId="{E0CDB7CA-CC20-41E6-896A-3F414CA89E9E}" srcId="{2DEFB3D8-B9AE-4ECF-BB4E-2FBDF27B6700}" destId="{3603BF39-AA5E-40E1-AB5E-6547D49AB818}" srcOrd="3" destOrd="0" parTransId="{6126A2C1-766D-43C5-803B-B3DE2685D9EC}" sibTransId="{C9874FC1-B737-4743-B868-A297DE0E324D}"/>
    <dgm:cxn modelId="{8D8DDFCA-6B25-45B1-8EA2-6EC98149880E}" type="presParOf" srcId="{112B7F61-685B-41BF-936B-EE808C9746A6}" destId="{D618FE42-AB95-4F87-836D-FB212B336651}" srcOrd="0" destOrd="0" presId="urn:microsoft.com/office/officeart/2005/8/layout/target3"/>
    <dgm:cxn modelId="{76339E92-6D13-4DD7-AFF6-D2E10F4BBD39}" type="presParOf" srcId="{112B7F61-685B-41BF-936B-EE808C9746A6}" destId="{70DB5A74-8C09-4F43-B699-4F01D1AD6D47}" srcOrd="1" destOrd="0" presId="urn:microsoft.com/office/officeart/2005/8/layout/target3"/>
    <dgm:cxn modelId="{0666F9E9-ACB0-42CB-B6BD-1F2B5EDC7F30}" type="presParOf" srcId="{112B7F61-685B-41BF-936B-EE808C9746A6}" destId="{18A80588-1E23-461C-BB9A-5CEA6A2E3300}" srcOrd="2" destOrd="0" presId="urn:microsoft.com/office/officeart/2005/8/layout/target3"/>
    <dgm:cxn modelId="{1A3E4859-5EB9-4F2F-8E11-F9F42D39FBCC}" type="presParOf" srcId="{112B7F61-685B-41BF-936B-EE808C9746A6}" destId="{A92423B3-2208-4FDB-B6DF-CD07545C5081}" srcOrd="3" destOrd="0" presId="urn:microsoft.com/office/officeart/2005/8/layout/target3"/>
    <dgm:cxn modelId="{773B7E60-139A-4CA7-AE11-22C57A470869}" type="presParOf" srcId="{112B7F61-685B-41BF-936B-EE808C9746A6}" destId="{8BA9179C-A897-4ED5-8B86-6F821C548AD5}" srcOrd="4" destOrd="0" presId="urn:microsoft.com/office/officeart/2005/8/layout/target3"/>
    <dgm:cxn modelId="{E65D56AF-BB6B-44F5-81B0-41D760CB3183}" type="presParOf" srcId="{112B7F61-685B-41BF-936B-EE808C9746A6}" destId="{53E224C8-2F9B-4007-B0D1-3F76B58BC3CB}" srcOrd="5" destOrd="0" presId="urn:microsoft.com/office/officeart/2005/8/layout/target3"/>
    <dgm:cxn modelId="{A5972073-BA0B-4D5E-A9DA-FA9C6F759F9B}" type="presParOf" srcId="{112B7F61-685B-41BF-936B-EE808C9746A6}" destId="{C0F816EF-9FD0-4D6A-8BF1-DED4F10B95B2}" srcOrd="6" destOrd="0" presId="urn:microsoft.com/office/officeart/2005/8/layout/target3"/>
    <dgm:cxn modelId="{5BC832CC-395F-4E1E-A6EC-35E2B02E0B3B}" type="presParOf" srcId="{112B7F61-685B-41BF-936B-EE808C9746A6}" destId="{8EFCAE76-517F-4DD4-8CC4-8524C1C371EB}" srcOrd="7" destOrd="0" presId="urn:microsoft.com/office/officeart/2005/8/layout/target3"/>
    <dgm:cxn modelId="{ADFA2675-EFAF-452F-86F2-BB48392CB93B}" type="presParOf" srcId="{112B7F61-685B-41BF-936B-EE808C9746A6}" destId="{6FC13880-AFA6-4228-854F-524F34E7FAE2}" srcOrd="8" destOrd="0" presId="urn:microsoft.com/office/officeart/2005/8/layout/target3"/>
    <dgm:cxn modelId="{9F51AFFE-1A69-406B-B3B2-0D6A0A9FBCDF}" type="presParOf" srcId="{112B7F61-685B-41BF-936B-EE808C9746A6}" destId="{E4875997-B2C3-4032-8D09-3E57F93F1C81}" srcOrd="9" destOrd="0" presId="urn:microsoft.com/office/officeart/2005/8/layout/target3"/>
    <dgm:cxn modelId="{B351A5F4-79EA-4680-B1B1-3DFE0F3817D3}" type="presParOf" srcId="{112B7F61-685B-41BF-936B-EE808C9746A6}" destId="{451993C1-9EAE-411B-A13A-F7045B6AB54F}" srcOrd="10" destOrd="0" presId="urn:microsoft.com/office/officeart/2005/8/layout/target3"/>
    <dgm:cxn modelId="{B2B10F86-4206-4386-9D63-ADA09889AC9A}" type="presParOf" srcId="{112B7F61-685B-41BF-936B-EE808C9746A6}" destId="{BC44D723-541E-4552-B2B0-FF420DF2A1AD}" srcOrd="11" destOrd="0" presId="urn:microsoft.com/office/officeart/2005/8/layout/target3"/>
    <dgm:cxn modelId="{24F1B861-90B2-4AAD-9931-7F90FB76FA81}" type="presParOf" srcId="{112B7F61-685B-41BF-936B-EE808C9746A6}" destId="{B523DA54-B222-4D9C-A0E1-C0E5F24BD4D7}" srcOrd="12" destOrd="0" presId="urn:microsoft.com/office/officeart/2005/8/layout/target3"/>
    <dgm:cxn modelId="{8DE359AF-17D9-4D75-9DED-F33E948989DC}" type="presParOf" srcId="{112B7F61-685B-41BF-936B-EE808C9746A6}" destId="{26122759-4A27-4ED8-9F01-23251479AABD}" srcOrd="13" destOrd="0" presId="urn:microsoft.com/office/officeart/2005/8/layout/target3"/>
    <dgm:cxn modelId="{EE256393-3204-479C-9DC0-C593B646A8BB}" type="presParOf" srcId="{112B7F61-685B-41BF-936B-EE808C9746A6}" destId="{BC1247FD-27C9-46B8-8A65-5EAD3FDAEEFF}" srcOrd="14" destOrd="0" presId="urn:microsoft.com/office/officeart/2005/8/layout/target3"/>
    <dgm:cxn modelId="{1ADB34F8-89AA-4CDB-8433-8832334E354D}" type="presParOf" srcId="{112B7F61-685B-41BF-936B-EE808C9746A6}" destId="{30443EAF-BA20-4079-BAB8-CF9A82520B13}" srcOrd="15" destOrd="0" presId="urn:microsoft.com/office/officeart/2005/8/layout/target3"/>
    <dgm:cxn modelId="{60E9D118-F1BB-4402-AA55-A411061E71C6}" type="presParOf" srcId="{112B7F61-685B-41BF-936B-EE808C9746A6}" destId="{6D7D3FEC-A530-4962-A520-C2997B7F6FBC}" srcOrd="16" destOrd="0" presId="urn:microsoft.com/office/officeart/2005/8/layout/target3"/>
    <dgm:cxn modelId="{4F74A806-FD9D-4701-AB51-29B6834CE34B}" type="presParOf" srcId="{112B7F61-685B-41BF-936B-EE808C9746A6}" destId="{36D7F11C-A4D2-480F-9B49-05986EDA521A}" srcOrd="17" destOrd="0" presId="urn:microsoft.com/office/officeart/2005/8/layout/target3"/>
    <dgm:cxn modelId="{2586EB96-55E0-46F5-97FA-3ECC78B85BC5}" type="presParOf" srcId="{112B7F61-685B-41BF-936B-EE808C9746A6}" destId="{92B6F2A2-F097-4236-9E61-782C73FA9ABB}" srcOrd="18" destOrd="0" presId="urn:microsoft.com/office/officeart/2005/8/layout/target3"/>
    <dgm:cxn modelId="{A54017F3-CE35-4AD1-A17E-6D4CD777DC3C}" type="presParOf" srcId="{112B7F61-685B-41BF-936B-EE808C9746A6}" destId="{0CA1AD57-6B4F-49AE-A02F-2FEC15FF042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E42C3-8EB5-4870-86B4-ABEE3898644F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27F5292-4BD3-4DE5-BC11-D5CAC2245EEE}">
      <dgm:prSet custT="1"/>
      <dgm:spPr/>
      <dgm:t>
        <a:bodyPr/>
        <a:lstStyle/>
        <a:p>
          <a:pPr rtl="0"/>
          <a:r>
            <a:rPr lang="ru-RU" sz="1800" i="1" u="sng" dirty="0" smtClean="0"/>
            <a:t>Для достижения поставленных задач необходимо: </a:t>
          </a:r>
          <a:endParaRPr lang="ru-RU" sz="1800" i="1" u="sng" dirty="0"/>
        </a:p>
      </dgm:t>
    </dgm:pt>
    <dgm:pt modelId="{A4188225-93CA-4F25-A872-F6C58A63A754}" type="parTrans" cxnId="{1154A0E7-5B03-4AC2-B2B1-6406E4AB6C37}">
      <dgm:prSet/>
      <dgm:spPr/>
      <dgm:t>
        <a:bodyPr/>
        <a:lstStyle/>
        <a:p>
          <a:endParaRPr lang="ru-RU"/>
        </a:p>
      </dgm:t>
    </dgm:pt>
    <dgm:pt modelId="{9996A974-C0F5-41AC-BDE1-22EDCF3298FE}" type="sibTrans" cxnId="{1154A0E7-5B03-4AC2-B2B1-6406E4AB6C37}">
      <dgm:prSet/>
      <dgm:spPr/>
      <dgm:t>
        <a:bodyPr/>
        <a:lstStyle/>
        <a:p>
          <a:endParaRPr lang="ru-RU"/>
        </a:p>
      </dgm:t>
    </dgm:pt>
    <dgm:pt modelId="{BEE186A6-7F5D-4B98-9330-9054FBEA7C2D}">
      <dgm:prSet custT="1"/>
      <dgm:spPr/>
      <dgm:t>
        <a:bodyPr/>
        <a:lstStyle/>
        <a:p>
          <a:pPr rtl="0"/>
          <a:r>
            <a:rPr lang="ru-RU" sz="1400" dirty="0" smtClean="0"/>
            <a:t>1) развитие программно-целевых методов управления, обеспечение взаимосвязи показателей долгосрочного социально-экономического развития муниципального образования «Тайшетский район» с планированием бюджетных расходов.</a:t>
          </a:r>
          <a:endParaRPr lang="ru-RU" sz="1400" dirty="0"/>
        </a:p>
      </dgm:t>
    </dgm:pt>
    <dgm:pt modelId="{F0A9661B-2836-4DB7-BB71-CB9BD03275C3}" type="parTrans" cxnId="{E60A3ACA-E861-4841-9B09-AF616F3E8B2B}">
      <dgm:prSet/>
      <dgm:spPr/>
      <dgm:t>
        <a:bodyPr/>
        <a:lstStyle/>
        <a:p>
          <a:endParaRPr lang="ru-RU"/>
        </a:p>
      </dgm:t>
    </dgm:pt>
    <dgm:pt modelId="{65F9BBCD-1366-44B8-92CB-A137FEA96718}" type="sibTrans" cxnId="{E60A3ACA-E861-4841-9B09-AF616F3E8B2B}">
      <dgm:prSet/>
      <dgm:spPr/>
      <dgm:t>
        <a:bodyPr/>
        <a:lstStyle/>
        <a:p>
          <a:endParaRPr lang="ru-RU"/>
        </a:p>
      </dgm:t>
    </dgm:pt>
    <dgm:pt modelId="{FC7CCF6C-DD92-4B0C-99E2-BA46AEBFF7C9}">
      <dgm:prSet custT="1"/>
      <dgm:spPr/>
      <dgm:t>
        <a:bodyPr/>
        <a:lstStyle/>
        <a:p>
          <a:pPr rtl="0"/>
          <a:r>
            <a:rPr lang="ru-RU" sz="1200" dirty="0" smtClean="0"/>
            <a:t>2</a:t>
          </a:r>
          <a:r>
            <a:rPr lang="ru-RU" sz="1400" dirty="0" smtClean="0"/>
            <a:t>) разработка и реализация муниципальных программ  как основного показателя социально-экономического развития муниципального образования.</a:t>
          </a:r>
          <a:endParaRPr lang="ru-RU" sz="1400" dirty="0"/>
        </a:p>
      </dgm:t>
    </dgm:pt>
    <dgm:pt modelId="{6E8C5AF4-5E0C-4C92-B558-EB666606F41E}" type="parTrans" cxnId="{C04DBA7C-C54D-4DD2-A47E-1D88E5745840}">
      <dgm:prSet/>
      <dgm:spPr/>
      <dgm:t>
        <a:bodyPr/>
        <a:lstStyle/>
        <a:p>
          <a:endParaRPr lang="ru-RU"/>
        </a:p>
      </dgm:t>
    </dgm:pt>
    <dgm:pt modelId="{8F782DBA-D0C1-407D-BF90-64A3867BC8EA}" type="sibTrans" cxnId="{C04DBA7C-C54D-4DD2-A47E-1D88E5745840}">
      <dgm:prSet/>
      <dgm:spPr/>
      <dgm:t>
        <a:bodyPr/>
        <a:lstStyle/>
        <a:p>
          <a:endParaRPr lang="ru-RU"/>
        </a:p>
      </dgm:t>
    </dgm:pt>
    <dgm:pt modelId="{A8DAEAD3-F69D-43F4-BDA2-537E7C8176FF}">
      <dgm:prSet custT="1"/>
      <dgm:spPr/>
      <dgm:t>
        <a:bodyPr/>
        <a:lstStyle/>
        <a:p>
          <a:pPr rtl="0"/>
          <a:r>
            <a:rPr lang="ru-RU" sz="1200" dirty="0" smtClean="0"/>
            <a:t>3</a:t>
          </a:r>
          <a:r>
            <a:rPr lang="ru-RU" sz="1400" dirty="0" smtClean="0"/>
            <a:t>) повышение качества муниципального финансового контроля, в том числе внутреннего финансового контроля и внутреннего финансового аудита.</a:t>
          </a:r>
          <a:endParaRPr lang="ru-RU" sz="1400" dirty="0"/>
        </a:p>
      </dgm:t>
    </dgm:pt>
    <dgm:pt modelId="{94567C23-83EB-4197-8AAA-D20B47F6FC65}" type="parTrans" cxnId="{DE642DAD-2C72-4952-A662-EB5E3B36202E}">
      <dgm:prSet/>
      <dgm:spPr/>
      <dgm:t>
        <a:bodyPr/>
        <a:lstStyle/>
        <a:p>
          <a:endParaRPr lang="ru-RU"/>
        </a:p>
      </dgm:t>
    </dgm:pt>
    <dgm:pt modelId="{25DF4DD8-39D5-4EF6-8944-81507762F31A}" type="sibTrans" cxnId="{DE642DAD-2C72-4952-A662-EB5E3B36202E}">
      <dgm:prSet/>
      <dgm:spPr/>
      <dgm:t>
        <a:bodyPr/>
        <a:lstStyle/>
        <a:p>
          <a:endParaRPr lang="ru-RU"/>
        </a:p>
      </dgm:t>
    </dgm:pt>
    <dgm:pt modelId="{4A1C4C16-D6A0-49DF-A473-1C2F1C04FD00}">
      <dgm:prSet custT="1"/>
      <dgm:spPr/>
      <dgm:t>
        <a:bodyPr/>
        <a:lstStyle/>
        <a:p>
          <a:pPr rtl="0"/>
          <a:r>
            <a:rPr lang="ru-RU" sz="1400" dirty="0" smtClean="0"/>
            <a:t>4) повышение качества оказания муниципальных услуг. </a:t>
          </a:r>
          <a:endParaRPr lang="ru-RU" sz="1400" dirty="0"/>
        </a:p>
      </dgm:t>
    </dgm:pt>
    <dgm:pt modelId="{F9191551-46E6-49F8-99BC-231707295536}" type="parTrans" cxnId="{A6E658DD-617B-421D-BAE5-A6BE08D2950D}">
      <dgm:prSet/>
      <dgm:spPr/>
      <dgm:t>
        <a:bodyPr/>
        <a:lstStyle/>
        <a:p>
          <a:endParaRPr lang="ru-RU"/>
        </a:p>
      </dgm:t>
    </dgm:pt>
    <dgm:pt modelId="{29F2AFB2-4D0A-4D3F-BCC1-DA99992BD2DE}" type="sibTrans" cxnId="{A6E658DD-617B-421D-BAE5-A6BE08D2950D}">
      <dgm:prSet/>
      <dgm:spPr/>
      <dgm:t>
        <a:bodyPr/>
        <a:lstStyle/>
        <a:p>
          <a:endParaRPr lang="ru-RU"/>
        </a:p>
      </dgm:t>
    </dgm:pt>
    <dgm:pt modelId="{5CC7BE4D-EF68-477B-9231-744948BEF7BB}">
      <dgm:prSet custT="1"/>
      <dgm:spPr/>
      <dgm:t>
        <a:bodyPr/>
        <a:lstStyle/>
        <a:p>
          <a:pPr rtl="0"/>
          <a:r>
            <a:rPr lang="ru-RU" sz="1300" dirty="0" smtClean="0"/>
            <a:t>5</a:t>
          </a:r>
          <a:r>
            <a:rPr lang="ru-RU" sz="1400" dirty="0" smtClean="0"/>
            <a:t>) развитие системы мониторинга качества финансового менеджмента, осуществляемого главными распорядителями бюджетных средств и главными администраторами доходов бюджета  муниципального образования «Тайшетский район»;</a:t>
          </a:r>
          <a:endParaRPr lang="ru-RU" sz="1400" dirty="0"/>
        </a:p>
      </dgm:t>
    </dgm:pt>
    <dgm:pt modelId="{11911ADD-A8BF-4809-BC8A-D2A9ED6A7AD0}" type="parTrans" cxnId="{7D73F4EE-EF19-4708-B46A-683B1E09588E}">
      <dgm:prSet/>
      <dgm:spPr/>
      <dgm:t>
        <a:bodyPr/>
        <a:lstStyle/>
        <a:p>
          <a:endParaRPr lang="ru-RU"/>
        </a:p>
      </dgm:t>
    </dgm:pt>
    <dgm:pt modelId="{A39DE950-B08D-479C-ADEE-AC52C3371609}" type="sibTrans" cxnId="{7D73F4EE-EF19-4708-B46A-683B1E09588E}">
      <dgm:prSet/>
      <dgm:spPr/>
      <dgm:t>
        <a:bodyPr/>
        <a:lstStyle/>
        <a:p>
          <a:endParaRPr lang="ru-RU"/>
        </a:p>
      </dgm:t>
    </dgm:pt>
    <dgm:pt modelId="{6FC3C628-C8C3-4669-874F-0A809FB55F74}">
      <dgm:prSet custT="1"/>
      <dgm:spPr/>
      <dgm:t>
        <a:bodyPr/>
        <a:lstStyle/>
        <a:p>
          <a:pPr rtl="0"/>
          <a:r>
            <a:rPr lang="ru-RU" sz="1400" dirty="0" smtClean="0"/>
            <a:t>6) повышение качества бюджетного планирования на основе муниципальных программ муниципального образования «Тайшетский район» исходя из планируемых и достигаемых результатов.</a:t>
          </a:r>
          <a:endParaRPr lang="ru-RU" sz="1400" dirty="0"/>
        </a:p>
      </dgm:t>
    </dgm:pt>
    <dgm:pt modelId="{0B4C6952-A454-40B4-9099-C4EFE97C2F93}" type="parTrans" cxnId="{DB709FE9-9FF9-4860-854A-11D49449BCDD}">
      <dgm:prSet/>
      <dgm:spPr/>
      <dgm:t>
        <a:bodyPr/>
        <a:lstStyle/>
        <a:p>
          <a:endParaRPr lang="ru-RU"/>
        </a:p>
      </dgm:t>
    </dgm:pt>
    <dgm:pt modelId="{EA900B34-8DB3-429F-B95D-575BB00832A9}" type="sibTrans" cxnId="{DB709FE9-9FF9-4860-854A-11D49449BCDD}">
      <dgm:prSet/>
      <dgm:spPr/>
      <dgm:t>
        <a:bodyPr/>
        <a:lstStyle/>
        <a:p>
          <a:endParaRPr lang="ru-RU"/>
        </a:p>
      </dgm:t>
    </dgm:pt>
    <dgm:pt modelId="{7771CFC2-18C3-43FB-9EF6-258A315E002C}" type="pres">
      <dgm:prSet presAssocID="{D71E42C3-8EB5-4870-86B4-ABEE389864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BC63C-D4A5-4CEE-9062-0ACD6CE678AE}" type="pres">
      <dgm:prSet presAssocID="{027F5292-4BD3-4DE5-BC11-D5CAC2245EEE}" presName="linNode" presStyleCnt="0"/>
      <dgm:spPr/>
    </dgm:pt>
    <dgm:pt modelId="{80582679-EDC6-4068-9C0A-B13B4455154B}" type="pres">
      <dgm:prSet presAssocID="{027F5292-4BD3-4DE5-BC11-D5CAC2245EEE}" presName="parentText" presStyleLbl="node1" presStyleIdx="0" presStyleCnt="7" custScaleX="277778" custScaleY="39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29957-C6EC-429B-90F4-5DA166B62EF7}" type="pres">
      <dgm:prSet presAssocID="{9996A974-C0F5-41AC-BDE1-22EDCF3298FE}" presName="sp" presStyleCnt="0"/>
      <dgm:spPr/>
    </dgm:pt>
    <dgm:pt modelId="{7E480757-6573-436A-8D49-0C31A6167713}" type="pres">
      <dgm:prSet presAssocID="{BEE186A6-7F5D-4B98-9330-9054FBEA7C2D}" presName="linNode" presStyleCnt="0"/>
      <dgm:spPr/>
    </dgm:pt>
    <dgm:pt modelId="{86B42913-3AF1-4B88-BA16-4190C8C371ED}" type="pres">
      <dgm:prSet presAssocID="{BEE186A6-7F5D-4B98-9330-9054FBEA7C2D}" presName="parentText" presStyleLbl="node1" presStyleIdx="1" presStyleCnt="7" custScaleX="277778" custLinFactNeighborX="2564" custLinFactNeighborY="33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B4EAF-54D0-49B2-BB8B-26C96BE9F103}" type="pres">
      <dgm:prSet presAssocID="{65F9BBCD-1366-44B8-92CB-A137FEA96718}" presName="sp" presStyleCnt="0"/>
      <dgm:spPr/>
    </dgm:pt>
    <dgm:pt modelId="{8A81BB3F-4422-4009-B88C-5C2034ED4904}" type="pres">
      <dgm:prSet presAssocID="{FC7CCF6C-DD92-4B0C-99E2-BA46AEBFF7C9}" presName="linNode" presStyleCnt="0"/>
      <dgm:spPr/>
    </dgm:pt>
    <dgm:pt modelId="{9C429B18-93FA-4847-9BAB-6E67FED8273B}" type="pres">
      <dgm:prSet presAssocID="{FC7CCF6C-DD92-4B0C-99E2-BA46AEBFF7C9}" presName="parentText" presStyleLbl="node1" presStyleIdx="2" presStyleCnt="7" custScaleX="277778" custScaleY="700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CF86-4670-4B9F-87FF-D333EAFA1B3A}" type="pres">
      <dgm:prSet presAssocID="{8F782DBA-D0C1-407D-BF90-64A3867BC8EA}" presName="sp" presStyleCnt="0"/>
      <dgm:spPr/>
    </dgm:pt>
    <dgm:pt modelId="{9ECEE39A-C16D-4A39-9E14-A85A014227B2}" type="pres">
      <dgm:prSet presAssocID="{A8DAEAD3-F69D-43F4-BDA2-537E7C8176FF}" presName="linNode" presStyleCnt="0"/>
      <dgm:spPr/>
    </dgm:pt>
    <dgm:pt modelId="{6C93EAAA-EAFF-4C1B-B109-90217447F4D9}" type="pres">
      <dgm:prSet presAssocID="{A8DAEAD3-F69D-43F4-BDA2-537E7C8176FF}" presName="parentText" presStyleLbl="node1" presStyleIdx="3" presStyleCnt="7" custScaleX="277778" custScaleY="688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000A8-3136-425F-A198-6B68517A76E1}" type="pres">
      <dgm:prSet presAssocID="{25DF4DD8-39D5-4EF6-8944-81507762F31A}" presName="sp" presStyleCnt="0"/>
      <dgm:spPr/>
    </dgm:pt>
    <dgm:pt modelId="{A70014F7-66B7-4C7D-89EC-BB13ACB7DAC7}" type="pres">
      <dgm:prSet presAssocID="{4A1C4C16-D6A0-49DF-A473-1C2F1C04FD00}" presName="linNode" presStyleCnt="0"/>
      <dgm:spPr/>
    </dgm:pt>
    <dgm:pt modelId="{F3B1E403-3CA7-423D-ACBC-ED4614ACC96B}" type="pres">
      <dgm:prSet presAssocID="{4A1C4C16-D6A0-49DF-A473-1C2F1C04FD00}" presName="parentText" presStyleLbl="node1" presStyleIdx="4" presStyleCnt="7" custScaleX="277778" custScaleY="53459" custLinFactNeighborX="19032" custLinFactNeighborY="6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EAEDB-B1F0-434E-8B8A-2F1C6B371D77}" type="pres">
      <dgm:prSet presAssocID="{29F2AFB2-4D0A-4D3F-BCC1-DA99992BD2DE}" presName="sp" presStyleCnt="0"/>
      <dgm:spPr/>
    </dgm:pt>
    <dgm:pt modelId="{42F94DF1-F69C-4FF5-BCA6-8A1BDF5CAC2E}" type="pres">
      <dgm:prSet presAssocID="{5CC7BE4D-EF68-477B-9231-744948BEF7BB}" presName="linNode" presStyleCnt="0"/>
      <dgm:spPr/>
    </dgm:pt>
    <dgm:pt modelId="{AA61DDF5-27D1-418B-99D0-DC96A0E64515}" type="pres">
      <dgm:prSet presAssocID="{5CC7BE4D-EF68-477B-9231-744948BEF7BB}" presName="parentText" presStyleLbl="node1" presStyleIdx="5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9E8C2-2F7E-482C-9E5B-8991C6FF0C87}" type="pres">
      <dgm:prSet presAssocID="{A39DE950-B08D-479C-ADEE-AC52C3371609}" presName="sp" presStyleCnt="0"/>
      <dgm:spPr/>
    </dgm:pt>
    <dgm:pt modelId="{30E26A03-0A95-454E-9634-1572DEC39F4C}" type="pres">
      <dgm:prSet presAssocID="{6FC3C628-C8C3-4669-874F-0A809FB55F74}" presName="linNode" presStyleCnt="0"/>
      <dgm:spPr/>
    </dgm:pt>
    <dgm:pt modelId="{86726D9D-39DC-44C7-BDB4-A1A8528B7803}" type="pres">
      <dgm:prSet presAssocID="{6FC3C628-C8C3-4669-874F-0A809FB55F74}" presName="parentText" presStyleLbl="node1" presStyleIdx="6" presStyleCnt="7" custScaleX="277778" custScaleY="101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A9E47C-8E80-429F-8491-281ABF23CBDC}" type="presOf" srcId="{5CC7BE4D-EF68-477B-9231-744948BEF7BB}" destId="{AA61DDF5-27D1-418B-99D0-DC96A0E64515}" srcOrd="0" destOrd="0" presId="urn:microsoft.com/office/officeart/2005/8/layout/vList5"/>
    <dgm:cxn modelId="{DB709FE9-9FF9-4860-854A-11D49449BCDD}" srcId="{D71E42C3-8EB5-4870-86B4-ABEE3898644F}" destId="{6FC3C628-C8C3-4669-874F-0A809FB55F74}" srcOrd="6" destOrd="0" parTransId="{0B4C6952-A454-40B4-9099-C4EFE97C2F93}" sibTransId="{EA900B34-8DB3-429F-B95D-575BB00832A9}"/>
    <dgm:cxn modelId="{C04DBA7C-C54D-4DD2-A47E-1D88E5745840}" srcId="{D71E42C3-8EB5-4870-86B4-ABEE3898644F}" destId="{FC7CCF6C-DD92-4B0C-99E2-BA46AEBFF7C9}" srcOrd="2" destOrd="0" parTransId="{6E8C5AF4-5E0C-4C92-B558-EB666606F41E}" sibTransId="{8F782DBA-D0C1-407D-BF90-64A3867BC8EA}"/>
    <dgm:cxn modelId="{EB1E768F-CF27-43FB-B696-4279CAA52058}" type="presOf" srcId="{4A1C4C16-D6A0-49DF-A473-1C2F1C04FD00}" destId="{F3B1E403-3CA7-423D-ACBC-ED4614ACC96B}" srcOrd="0" destOrd="0" presId="urn:microsoft.com/office/officeart/2005/8/layout/vList5"/>
    <dgm:cxn modelId="{38E4B17C-B324-414A-BE76-F982408CEAFE}" type="presOf" srcId="{BEE186A6-7F5D-4B98-9330-9054FBEA7C2D}" destId="{86B42913-3AF1-4B88-BA16-4190C8C371ED}" srcOrd="0" destOrd="0" presId="urn:microsoft.com/office/officeart/2005/8/layout/vList5"/>
    <dgm:cxn modelId="{68982F39-2ECF-4848-BFD4-888CD17895CA}" type="presOf" srcId="{6FC3C628-C8C3-4669-874F-0A809FB55F74}" destId="{86726D9D-39DC-44C7-BDB4-A1A8528B7803}" srcOrd="0" destOrd="0" presId="urn:microsoft.com/office/officeart/2005/8/layout/vList5"/>
    <dgm:cxn modelId="{1154A0E7-5B03-4AC2-B2B1-6406E4AB6C37}" srcId="{D71E42C3-8EB5-4870-86B4-ABEE3898644F}" destId="{027F5292-4BD3-4DE5-BC11-D5CAC2245EEE}" srcOrd="0" destOrd="0" parTransId="{A4188225-93CA-4F25-A872-F6C58A63A754}" sibTransId="{9996A974-C0F5-41AC-BDE1-22EDCF3298FE}"/>
    <dgm:cxn modelId="{E60A3ACA-E861-4841-9B09-AF616F3E8B2B}" srcId="{D71E42C3-8EB5-4870-86B4-ABEE3898644F}" destId="{BEE186A6-7F5D-4B98-9330-9054FBEA7C2D}" srcOrd="1" destOrd="0" parTransId="{F0A9661B-2836-4DB7-BB71-CB9BD03275C3}" sibTransId="{65F9BBCD-1366-44B8-92CB-A137FEA96718}"/>
    <dgm:cxn modelId="{AE4C8DC9-405B-4E46-AF86-7AF5D023CDA7}" type="presOf" srcId="{A8DAEAD3-F69D-43F4-BDA2-537E7C8176FF}" destId="{6C93EAAA-EAFF-4C1B-B109-90217447F4D9}" srcOrd="0" destOrd="0" presId="urn:microsoft.com/office/officeart/2005/8/layout/vList5"/>
    <dgm:cxn modelId="{AEE8C854-31E6-41C9-B1A0-D7FF3C92295C}" type="presOf" srcId="{D71E42C3-8EB5-4870-86B4-ABEE3898644F}" destId="{7771CFC2-18C3-43FB-9EF6-258A315E002C}" srcOrd="0" destOrd="0" presId="urn:microsoft.com/office/officeart/2005/8/layout/vList5"/>
    <dgm:cxn modelId="{7D73F4EE-EF19-4708-B46A-683B1E09588E}" srcId="{D71E42C3-8EB5-4870-86B4-ABEE3898644F}" destId="{5CC7BE4D-EF68-477B-9231-744948BEF7BB}" srcOrd="5" destOrd="0" parTransId="{11911ADD-A8BF-4809-BC8A-D2A9ED6A7AD0}" sibTransId="{A39DE950-B08D-479C-ADEE-AC52C3371609}"/>
    <dgm:cxn modelId="{A6E658DD-617B-421D-BAE5-A6BE08D2950D}" srcId="{D71E42C3-8EB5-4870-86B4-ABEE3898644F}" destId="{4A1C4C16-D6A0-49DF-A473-1C2F1C04FD00}" srcOrd="4" destOrd="0" parTransId="{F9191551-46E6-49F8-99BC-231707295536}" sibTransId="{29F2AFB2-4D0A-4D3F-BCC1-DA99992BD2DE}"/>
    <dgm:cxn modelId="{01D44A7F-A0A1-4BC0-B6C1-3C19BA93CADA}" type="presOf" srcId="{027F5292-4BD3-4DE5-BC11-D5CAC2245EEE}" destId="{80582679-EDC6-4068-9C0A-B13B4455154B}" srcOrd="0" destOrd="0" presId="urn:microsoft.com/office/officeart/2005/8/layout/vList5"/>
    <dgm:cxn modelId="{2E92CEB4-4C40-4060-B5E1-99AE59B791F5}" type="presOf" srcId="{FC7CCF6C-DD92-4B0C-99E2-BA46AEBFF7C9}" destId="{9C429B18-93FA-4847-9BAB-6E67FED8273B}" srcOrd="0" destOrd="0" presId="urn:microsoft.com/office/officeart/2005/8/layout/vList5"/>
    <dgm:cxn modelId="{DE642DAD-2C72-4952-A662-EB5E3B36202E}" srcId="{D71E42C3-8EB5-4870-86B4-ABEE3898644F}" destId="{A8DAEAD3-F69D-43F4-BDA2-537E7C8176FF}" srcOrd="3" destOrd="0" parTransId="{94567C23-83EB-4197-8AAA-D20B47F6FC65}" sibTransId="{25DF4DD8-39D5-4EF6-8944-81507762F31A}"/>
    <dgm:cxn modelId="{BCD1652C-734E-4CB5-BF57-22A53630EA1A}" type="presParOf" srcId="{7771CFC2-18C3-43FB-9EF6-258A315E002C}" destId="{28CBC63C-D4A5-4CEE-9062-0ACD6CE678AE}" srcOrd="0" destOrd="0" presId="urn:microsoft.com/office/officeart/2005/8/layout/vList5"/>
    <dgm:cxn modelId="{FE380D85-7760-478F-88C9-E8617CF119FA}" type="presParOf" srcId="{28CBC63C-D4A5-4CEE-9062-0ACD6CE678AE}" destId="{80582679-EDC6-4068-9C0A-B13B4455154B}" srcOrd="0" destOrd="0" presId="urn:microsoft.com/office/officeart/2005/8/layout/vList5"/>
    <dgm:cxn modelId="{D2A396B9-D67F-4BDF-AEBF-E10CC37A36ED}" type="presParOf" srcId="{7771CFC2-18C3-43FB-9EF6-258A315E002C}" destId="{72C29957-C6EC-429B-90F4-5DA166B62EF7}" srcOrd="1" destOrd="0" presId="urn:microsoft.com/office/officeart/2005/8/layout/vList5"/>
    <dgm:cxn modelId="{1E6768FC-3327-4776-BDB7-BA543DA78651}" type="presParOf" srcId="{7771CFC2-18C3-43FB-9EF6-258A315E002C}" destId="{7E480757-6573-436A-8D49-0C31A6167713}" srcOrd="2" destOrd="0" presId="urn:microsoft.com/office/officeart/2005/8/layout/vList5"/>
    <dgm:cxn modelId="{0E80EDB9-A449-41F0-819B-A5D387DF59F3}" type="presParOf" srcId="{7E480757-6573-436A-8D49-0C31A6167713}" destId="{86B42913-3AF1-4B88-BA16-4190C8C371ED}" srcOrd="0" destOrd="0" presId="urn:microsoft.com/office/officeart/2005/8/layout/vList5"/>
    <dgm:cxn modelId="{81090B40-D554-436B-825D-84CC3A1EFCD4}" type="presParOf" srcId="{7771CFC2-18C3-43FB-9EF6-258A315E002C}" destId="{6CAB4EAF-54D0-49B2-BB8B-26C96BE9F103}" srcOrd="3" destOrd="0" presId="urn:microsoft.com/office/officeart/2005/8/layout/vList5"/>
    <dgm:cxn modelId="{CA77BD75-9419-4103-BFA3-CF8A9692F1C5}" type="presParOf" srcId="{7771CFC2-18C3-43FB-9EF6-258A315E002C}" destId="{8A81BB3F-4422-4009-B88C-5C2034ED4904}" srcOrd="4" destOrd="0" presId="urn:microsoft.com/office/officeart/2005/8/layout/vList5"/>
    <dgm:cxn modelId="{DD037F26-F065-4191-BCAE-80AC1612E1AC}" type="presParOf" srcId="{8A81BB3F-4422-4009-B88C-5C2034ED4904}" destId="{9C429B18-93FA-4847-9BAB-6E67FED8273B}" srcOrd="0" destOrd="0" presId="urn:microsoft.com/office/officeart/2005/8/layout/vList5"/>
    <dgm:cxn modelId="{4CA11EA2-D7E1-499A-8065-C921596F4A8B}" type="presParOf" srcId="{7771CFC2-18C3-43FB-9EF6-258A315E002C}" destId="{5434CF86-4670-4B9F-87FF-D333EAFA1B3A}" srcOrd="5" destOrd="0" presId="urn:microsoft.com/office/officeart/2005/8/layout/vList5"/>
    <dgm:cxn modelId="{A2C792C9-0049-481F-8FBB-4D15BD0D1AD8}" type="presParOf" srcId="{7771CFC2-18C3-43FB-9EF6-258A315E002C}" destId="{9ECEE39A-C16D-4A39-9E14-A85A014227B2}" srcOrd="6" destOrd="0" presId="urn:microsoft.com/office/officeart/2005/8/layout/vList5"/>
    <dgm:cxn modelId="{647EA771-DB88-4368-A93C-62AB1FC449DA}" type="presParOf" srcId="{9ECEE39A-C16D-4A39-9E14-A85A014227B2}" destId="{6C93EAAA-EAFF-4C1B-B109-90217447F4D9}" srcOrd="0" destOrd="0" presId="urn:microsoft.com/office/officeart/2005/8/layout/vList5"/>
    <dgm:cxn modelId="{B66A97EC-F234-41BF-AA9C-E8E307EDF844}" type="presParOf" srcId="{7771CFC2-18C3-43FB-9EF6-258A315E002C}" destId="{8DB000A8-3136-425F-A198-6B68517A76E1}" srcOrd="7" destOrd="0" presId="urn:microsoft.com/office/officeart/2005/8/layout/vList5"/>
    <dgm:cxn modelId="{EA6997B2-5141-45EA-81C0-5346B0E6AA8B}" type="presParOf" srcId="{7771CFC2-18C3-43FB-9EF6-258A315E002C}" destId="{A70014F7-66B7-4C7D-89EC-BB13ACB7DAC7}" srcOrd="8" destOrd="0" presId="urn:microsoft.com/office/officeart/2005/8/layout/vList5"/>
    <dgm:cxn modelId="{1AF7F0A1-0480-404E-8C1E-43F2285EC069}" type="presParOf" srcId="{A70014F7-66B7-4C7D-89EC-BB13ACB7DAC7}" destId="{F3B1E403-3CA7-423D-ACBC-ED4614ACC96B}" srcOrd="0" destOrd="0" presId="urn:microsoft.com/office/officeart/2005/8/layout/vList5"/>
    <dgm:cxn modelId="{7BD73B0E-8AA2-46BA-875D-86378C63F34D}" type="presParOf" srcId="{7771CFC2-18C3-43FB-9EF6-258A315E002C}" destId="{8E7EAEDB-B1F0-434E-8B8A-2F1C6B371D77}" srcOrd="9" destOrd="0" presId="urn:microsoft.com/office/officeart/2005/8/layout/vList5"/>
    <dgm:cxn modelId="{1E6F99C1-F016-4A60-A0CC-536906E83CD8}" type="presParOf" srcId="{7771CFC2-18C3-43FB-9EF6-258A315E002C}" destId="{42F94DF1-F69C-4FF5-BCA6-8A1BDF5CAC2E}" srcOrd="10" destOrd="0" presId="urn:microsoft.com/office/officeart/2005/8/layout/vList5"/>
    <dgm:cxn modelId="{FE0087D3-A5A1-43E4-8C8B-3BFF7687F9AF}" type="presParOf" srcId="{42F94DF1-F69C-4FF5-BCA6-8A1BDF5CAC2E}" destId="{AA61DDF5-27D1-418B-99D0-DC96A0E64515}" srcOrd="0" destOrd="0" presId="urn:microsoft.com/office/officeart/2005/8/layout/vList5"/>
    <dgm:cxn modelId="{9D584CDD-0FDB-4ED5-96E6-4960BF42671F}" type="presParOf" srcId="{7771CFC2-18C3-43FB-9EF6-258A315E002C}" destId="{F6C9E8C2-2F7E-482C-9E5B-8991C6FF0C87}" srcOrd="11" destOrd="0" presId="urn:microsoft.com/office/officeart/2005/8/layout/vList5"/>
    <dgm:cxn modelId="{BF7BCEE7-DF0E-4E93-825B-8666D709AD49}" type="presParOf" srcId="{7771CFC2-18C3-43FB-9EF6-258A315E002C}" destId="{30E26A03-0A95-454E-9634-1572DEC39F4C}" srcOrd="12" destOrd="0" presId="urn:microsoft.com/office/officeart/2005/8/layout/vList5"/>
    <dgm:cxn modelId="{905FAB81-5673-4F80-BC92-D5140440098A}" type="presParOf" srcId="{30E26A03-0A95-454E-9634-1572DEC39F4C}" destId="{86726D9D-39DC-44C7-BDB4-A1A8528B780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2477CB-3E09-416D-AFEE-7DB7BD7803B8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1D4769-CA0B-46DB-9C3B-BB57EEEF7078}">
      <dgm:prSet phldrT="[Текст]" custT="1"/>
      <dgm:spPr/>
      <dgm:t>
        <a:bodyPr/>
        <a:lstStyle/>
        <a:p>
          <a:r>
            <a:rPr lang="ru-RU" sz="1800" dirty="0" smtClean="0"/>
            <a:t>Налоговые доходы</a:t>
          </a:r>
        </a:p>
        <a:p>
          <a:r>
            <a:rPr lang="ru-RU" sz="1400" dirty="0" smtClean="0"/>
            <a:t>Поступления от уплаты налогов, установленных Налоговым кодексом РФ)</a:t>
          </a:r>
        </a:p>
        <a:p>
          <a:endParaRPr lang="ru-RU" sz="1400" dirty="0" smtClean="0"/>
        </a:p>
        <a:p>
          <a:endParaRPr lang="ru-RU" sz="1400" dirty="0"/>
        </a:p>
      </dgm:t>
    </dgm:pt>
    <dgm:pt modelId="{CA23E341-FD86-4835-ABFC-D1DD9921350E}" type="parTrans" cxnId="{4AB0C2D9-78EC-4E2C-B5AB-9F4D55E77A85}">
      <dgm:prSet/>
      <dgm:spPr/>
      <dgm:t>
        <a:bodyPr/>
        <a:lstStyle/>
        <a:p>
          <a:endParaRPr lang="ru-RU"/>
        </a:p>
      </dgm:t>
    </dgm:pt>
    <dgm:pt modelId="{47C1C235-D1D9-4CEC-ABCA-E552BEEB048D}" type="sibTrans" cxnId="{4AB0C2D9-78EC-4E2C-B5AB-9F4D55E77A85}">
      <dgm:prSet/>
      <dgm:spPr/>
      <dgm:t>
        <a:bodyPr/>
        <a:lstStyle/>
        <a:p>
          <a:endParaRPr lang="ru-RU"/>
        </a:p>
      </dgm:t>
    </dgm:pt>
    <dgm:pt modelId="{6F3CC7A8-03CD-4786-82D6-14022E10856C}">
      <dgm:prSet phldrT="[Текст]" custT="1"/>
      <dgm:spPr/>
      <dgm:t>
        <a:bodyPr/>
        <a:lstStyle/>
        <a:p>
          <a:r>
            <a:rPr lang="ru-RU" sz="1800" dirty="0" smtClean="0"/>
            <a:t>Неналоговые доходы</a:t>
          </a:r>
        </a:p>
        <a:p>
          <a:r>
            <a:rPr lang="ru-RU" sz="1400" dirty="0" smtClean="0"/>
            <a:t>Поступления от уплаты неналоговых доходов, установленных законодательством РФ</a:t>
          </a:r>
        </a:p>
        <a:p>
          <a:endParaRPr lang="ru-RU" sz="1400" dirty="0"/>
        </a:p>
      </dgm:t>
    </dgm:pt>
    <dgm:pt modelId="{1E7C181D-4133-44C7-9B6B-0CAC771F941D}" type="parTrans" cxnId="{E998E327-DF95-400F-8248-78C8B24A8452}">
      <dgm:prSet/>
      <dgm:spPr/>
      <dgm:t>
        <a:bodyPr/>
        <a:lstStyle/>
        <a:p>
          <a:endParaRPr lang="ru-RU"/>
        </a:p>
      </dgm:t>
    </dgm:pt>
    <dgm:pt modelId="{C2CFC67C-8F60-4003-B5EC-CD92BC1B0534}" type="sibTrans" cxnId="{E998E327-DF95-400F-8248-78C8B24A8452}">
      <dgm:prSet/>
      <dgm:spPr/>
      <dgm:t>
        <a:bodyPr/>
        <a:lstStyle/>
        <a:p>
          <a:endParaRPr lang="ru-RU"/>
        </a:p>
      </dgm:t>
    </dgm:pt>
    <dgm:pt modelId="{60DCC24C-26B1-402A-BE14-5AE8D3EC7B91}">
      <dgm:prSet phldrT="[Текст]" custT="1"/>
      <dgm:spPr/>
      <dgm:t>
        <a:bodyPr/>
        <a:lstStyle/>
        <a:p>
          <a:r>
            <a:rPr lang="ru-RU" sz="1800" dirty="0" smtClean="0"/>
            <a:t>Безвозмездные поступления</a:t>
          </a:r>
        </a:p>
        <a:p>
          <a:r>
            <a:rPr lang="ru-RU" sz="1400" dirty="0" smtClean="0"/>
            <a:t>Поступления из бюджетов вышестоящих уровней, </a:t>
          </a:r>
        </a:p>
        <a:p>
          <a:r>
            <a:rPr lang="ru-RU" sz="1400" dirty="0" smtClean="0"/>
            <a:t>прочие поступления от организаций и физических лиц</a:t>
          </a:r>
        </a:p>
        <a:p>
          <a:endParaRPr lang="ru-RU" sz="1400" dirty="0"/>
        </a:p>
      </dgm:t>
    </dgm:pt>
    <dgm:pt modelId="{C9053543-EF1B-4F4C-94A0-1E212A7CAC68}" type="parTrans" cxnId="{59367B4F-2D43-433E-945B-77E3C0F9199D}">
      <dgm:prSet/>
      <dgm:spPr/>
      <dgm:t>
        <a:bodyPr/>
        <a:lstStyle/>
        <a:p>
          <a:endParaRPr lang="ru-RU"/>
        </a:p>
      </dgm:t>
    </dgm:pt>
    <dgm:pt modelId="{401DB096-ED63-44AE-9B37-51ECC34D3B95}" type="sibTrans" cxnId="{59367B4F-2D43-433E-945B-77E3C0F9199D}">
      <dgm:prSet/>
      <dgm:spPr/>
      <dgm:t>
        <a:bodyPr/>
        <a:lstStyle/>
        <a:p>
          <a:endParaRPr lang="ru-RU"/>
        </a:p>
      </dgm:t>
    </dgm:pt>
    <dgm:pt modelId="{59E9AC43-F9EB-4932-95BB-3FE60377A9A5}">
      <dgm:prSet phldrT="[Текст]" custT="1"/>
      <dgm:spPr/>
      <dgm:t>
        <a:bodyPr/>
        <a:lstStyle/>
        <a:p>
          <a:r>
            <a:rPr lang="ru-RU" sz="1200" dirty="0" smtClean="0"/>
            <a:t>Налог на доходы физических лиц</a:t>
          </a:r>
        </a:p>
        <a:p>
          <a:r>
            <a:rPr lang="ru-RU" sz="1200" dirty="0" smtClean="0"/>
            <a:t>Единый налог на вмененный доход для отдельных видов деятельности</a:t>
          </a:r>
        </a:p>
        <a:p>
          <a:r>
            <a:rPr lang="ru-RU" sz="1200" dirty="0" smtClean="0"/>
            <a:t>Единый сельскохозяйственный налог</a:t>
          </a:r>
        </a:p>
        <a:p>
          <a:r>
            <a:rPr lang="ru-RU" sz="1200" dirty="0" smtClean="0"/>
            <a:t>Налог, взимаемый в связи с применением патентной системы налогообложения</a:t>
          </a:r>
        </a:p>
        <a:p>
          <a:r>
            <a:rPr lang="ru-RU" sz="1200" dirty="0" smtClean="0"/>
            <a:t>Государственная пошлина</a:t>
          </a:r>
        </a:p>
        <a:p>
          <a:r>
            <a:rPr lang="ru-RU" sz="1200" dirty="0" smtClean="0"/>
            <a:t>Прочие налоговые доходы</a:t>
          </a:r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/>
        </a:p>
      </dgm:t>
    </dgm:pt>
    <dgm:pt modelId="{2FE3DFB7-A1A5-4DA5-A651-9C03977B0954}" type="parTrans" cxnId="{78C7713D-6CF0-40B2-9E01-138F83BB8FE3}">
      <dgm:prSet/>
      <dgm:spPr/>
      <dgm:t>
        <a:bodyPr/>
        <a:lstStyle/>
        <a:p>
          <a:endParaRPr lang="ru-RU"/>
        </a:p>
      </dgm:t>
    </dgm:pt>
    <dgm:pt modelId="{DE9E4626-10D9-444D-B012-8AA6161B9103}" type="sibTrans" cxnId="{78C7713D-6CF0-40B2-9E01-138F83BB8FE3}">
      <dgm:prSet/>
      <dgm:spPr/>
      <dgm:t>
        <a:bodyPr/>
        <a:lstStyle/>
        <a:p>
          <a:endParaRPr lang="ru-RU"/>
        </a:p>
      </dgm:t>
    </dgm:pt>
    <dgm:pt modelId="{C3F11D53-9699-4EBA-9515-89837EFBAC54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200" dirty="0" smtClean="0"/>
            <a:t>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200" dirty="0" smtClean="0"/>
            <a:t>Доходы от использования имущества, находящегося в государственной и муниципальной собственности (арендная плата имущества и земельных участков)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Плата за негативное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воздействие на окружающую среду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Доходы от оказания платных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услуг (работ)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Доходы от продажи имущества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и земельных участков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Штрафы за нарушения законодательства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200" dirty="0" smtClean="0"/>
            <a:t>Прочие неналоговые  доходы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dirty="0"/>
        </a:p>
      </dgm:t>
    </dgm:pt>
    <dgm:pt modelId="{16C28FC7-1C6D-4782-898A-CD71B6F8774B}" type="parTrans" cxnId="{06030B64-5B89-4456-8DA6-CC56F2717354}">
      <dgm:prSet/>
      <dgm:spPr/>
      <dgm:t>
        <a:bodyPr/>
        <a:lstStyle/>
        <a:p>
          <a:endParaRPr lang="ru-RU"/>
        </a:p>
      </dgm:t>
    </dgm:pt>
    <dgm:pt modelId="{BEAB41DA-3533-4D05-A557-65A4EF991673}" type="sibTrans" cxnId="{06030B64-5B89-4456-8DA6-CC56F2717354}">
      <dgm:prSet/>
      <dgm:spPr/>
      <dgm:t>
        <a:bodyPr/>
        <a:lstStyle/>
        <a:p>
          <a:endParaRPr lang="ru-RU"/>
        </a:p>
      </dgm:t>
    </dgm:pt>
    <dgm:pt modelId="{1C68A6D6-A2C2-4B83-AAA7-E81B708F9E25}">
      <dgm:prSet custT="1"/>
      <dgm:spPr/>
      <dgm:t>
        <a:bodyPr/>
        <a:lstStyle/>
        <a:p>
          <a:r>
            <a:rPr lang="ru-RU" sz="1200" dirty="0" smtClean="0"/>
            <a:t>Дотации</a:t>
          </a:r>
        </a:p>
        <a:p>
          <a:r>
            <a:rPr lang="ru-RU" sz="1200" dirty="0" smtClean="0"/>
            <a:t>Субсидии</a:t>
          </a:r>
        </a:p>
        <a:p>
          <a:r>
            <a:rPr lang="ru-RU" sz="1200" dirty="0" smtClean="0"/>
            <a:t>Субвенции</a:t>
          </a:r>
        </a:p>
        <a:p>
          <a:r>
            <a:rPr lang="ru-RU" sz="1200" dirty="0" smtClean="0"/>
            <a:t>Иные межбюджетные трансферты</a:t>
          </a:r>
        </a:p>
        <a:p>
          <a:r>
            <a:rPr lang="ru-RU" sz="1200" dirty="0" smtClean="0"/>
            <a:t>Прочие безвозмездные поступления от организаций и физических лиц</a:t>
          </a:r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</dgm:t>
    </dgm:pt>
    <dgm:pt modelId="{B6B08E7A-C992-4228-848B-F7626F146478}" type="parTrans" cxnId="{E8DF5294-2ED5-4F4C-93B9-8599511149CF}">
      <dgm:prSet/>
      <dgm:spPr/>
      <dgm:t>
        <a:bodyPr/>
        <a:lstStyle/>
        <a:p>
          <a:endParaRPr lang="ru-RU"/>
        </a:p>
      </dgm:t>
    </dgm:pt>
    <dgm:pt modelId="{6A48F972-AF51-439C-9238-FA3B2DB56E31}" type="sibTrans" cxnId="{E8DF5294-2ED5-4F4C-93B9-8599511149CF}">
      <dgm:prSet/>
      <dgm:spPr/>
      <dgm:t>
        <a:bodyPr/>
        <a:lstStyle/>
        <a:p>
          <a:endParaRPr lang="ru-RU"/>
        </a:p>
      </dgm:t>
    </dgm:pt>
    <dgm:pt modelId="{881BC77A-14A2-427E-AB85-C0B0720EB501}" type="pres">
      <dgm:prSet presAssocID="{A22477CB-3E09-416D-AFEE-7DB7BD7803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7493AA-9FD2-404B-A430-B4A4892D2BEE}" type="pres">
      <dgm:prSet presAssocID="{901D4769-CA0B-46DB-9C3B-BB57EEEF7078}" presName="node" presStyleLbl="node1" presStyleIdx="0" presStyleCnt="6" custScaleX="100028" custScaleY="100386" custLinFactNeighborX="2963" custLinFactNeighborY="-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0A333-B247-431B-A76D-A32E9371B62D}" type="pres">
      <dgm:prSet presAssocID="{47C1C235-D1D9-4CEC-ABCA-E552BEEB048D}" presName="sibTrans" presStyleCnt="0"/>
      <dgm:spPr/>
    </dgm:pt>
    <dgm:pt modelId="{EACDCA01-2493-4D58-81FC-25D903FA86D4}" type="pres">
      <dgm:prSet presAssocID="{6F3CC7A8-03CD-4786-82D6-14022E10856C}" presName="node" presStyleLbl="node1" presStyleIdx="1" presStyleCnt="6" custScaleX="99534" custScaleY="109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CF47A-0BFB-4CB2-8966-0CC289E34A04}" type="pres">
      <dgm:prSet presAssocID="{C2CFC67C-8F60-4003-B5EC-CD92BC1B0534}" presName="sibTrans" presStyleCnt="0"/>
      <dgm:spPr/>
    </dgm:pt>
    <dgm:pt modelId="{C4B1AF63-3FD7-4201-AAA7-6A4C2BC966CD}" type="pres">
      <dgm:prSet presAssocID="{60DCC24C-26B1-402A-BE14-5AE8D3EC7B91}" presName="node" presStyleLbl="node1" presStyleIdx="2" presStyleCnt="6" custScaleX="110813" custScaleY="112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09B9E-CBE4-49C6-BF05-17E5C3A9B3C8}" type="pres">
      <dgm:prSet presAssocID="{401DB096-ED63-44AE-9B37-51ECC34D3B95}" presName="sibTrans" presStyleCnt="0"/>
      <dgm:spPr/>
    </dgm:pt>
    <dgm:pt modelId="{FE9CF5D2-B608-4895-AD64-6FD3CA1DB568}" type="pres">
      <dgm:prSet presAssocID="{59E9AC43-F9EB-4932-95BB-3FE60377A9A5}" presName="node" presStyleLbl="node1" presStyleIdx="3" presStyleCnt="6" custScaleX="107095" custScaleY="228053" custLinFactNeighborX="1296" custLinFactNeighborY="-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71179-0E9E-4695-AA83-9ED4941B6021}" type="pres">
      <dgm:prSet presAssocID="{DE9E4626-10D9-444D-B012-8AA6161B9103}" presName="sibTrans" presStyleCnt="0"/>
      <dgm:spPr/>
    </dgm:pt>
    <dgm:pt modelId="{A7E770A7-2821-4AA5-B9B1-C52B1C53144C}" type="pres">
      <dgm:prSet presAssocID="{C3F11D53-9699-4EBA-9515-89837EFBAC54}" presName="node" presStyleLbl="node1" presStyleIdx="4" presStyleCnt="6" custScaleX="107740" custScaleY="225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F75C3-CF14-4DE3-AE6E-01754910506B}" type="pres">
      <dgm:prSet presAssocID="{BEAB41DA-3533-4D05-A557-65A4EF991673}" presName="sibTrans" presStyleCnt="0"/>
      <dgm:spPr/>
    </dgm:pt>
    <dgm:pt modelId="{125979DB-E60B-49BB-9D2A-033BAA6DC526}" type="pres">
      <dgm:prSet presAssocID="{1C68A6D6-A2C2-4B83-AAA7-E81B708F9E25}" presName="node" presStyleLbl="node1" presStyleIdx="5" presStyleCnt="6" custScaleX="113300" custScaleY="227626" custLinFactNeighborX="1429" custLinFactNeighborY="-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030B64-5B89-4456-8DA6-CC56F2717354}" srcId="{A22477CB-3E09-416D-AFEE-7DB7BD7803B8}" destId="{C3F11D53-9699-4EBA-9515-89837EFBAC54}" srcOrd="4" destOrd="0" parTransId="{16C28FC7-1C6D-4782-898A-CD71B6F8774B}" sibTransId="{BEAB41DA-3533-4D05-A557-65A4EF991673}"/>
    <dgm:cxn modelId="{59367B4F-2D43-433E-945B-77E3C0F9199D}" srcId="{A22477CB-3E09-416D-AFEE-7DB7BD7803B8}" destId="{60DCC24C-26B1-402A-BE14-5AE8D3EC7B91}" srcOrd="2" destOrd="0" parTransId="{C9053543-EF1B-4F4C-94A0-1E212A7CAC68}" sibTransId="{401DB096-ED63-44AE-9B37-51ECC34D3B95}"/>
    <dgm:cxn modelId="{78C7713D-6CF0-40B2-9E01-138F83BB8FE3}" srcId="{A22477CB-3E09-416D-AFEE-7DB7BD7803B8}" destId="{59E9AC43-F9EB-4932-95BB-3FE60377A9A5}" srcOrd="3" destOrd="0" parTransId="{2FE3DFB7-A1A5-4DA5-A651-9C03977B0954}" sibTransId="{DE9E4626-10D9-444D-B012-8AA6161B9103}"/>
    <dgm:cxn modelId="{5E87286F-2ACE-4030-BDEF-D19B06EB44A5}" type="presOf" srcId="{59E9AC43-F9EB-4932-95BB-3FE60377A9A5}" destId="{FE9CF5D2-B608-4895-AD64-6FD3CA1DB568}" srcOrd="0" destOrd="0" presId="urn:microsoft.com/office/officeart/2005/8/layout/default"/>
    <dgm:cxn modelId="{E998E327-DF95-400F-8248-78C8B24A8452}" srcId="{A22477CB-3E09-416D-AFEE-7DB7BD7803B8}" destId="{6F3CC7A8-03CD-4786-82D6-14022E10856C}" srcOrd="1" destOrd="0" parTransId="{1E7C181D-4133-44C7-9B6B-0CAC771F941D}" sibTransId="{C2CFC67C-8F60-4003-B5EC-CD92BC1B0534}"/>
    <dgm:cxn modelId="{C0EC294B-F07C-4F26-B438-A10E9A666172}" type="presOf" srcId="{1C68A6D6-A2C2-4B83-AAA7-E81B708F9E25}" destId="{125979DB-E60B-49BB-9D2A-033BAA6DC526}" srcOrd="0" destOrd="0" presId="urn:microsoft.com/office/officeart/2005/8/layout/default"/>
    <dgm:cxn modelId="{DF02FABC-4D52-4AFA-B46E-47C09745ED47}" type="presOf" srcId="{60DCC24C-26B1-402A-BE14-5AE8D3EC7B91}" destId="{C4B1AF63-3FD7-4201-AAA7-6A4C2BC966CD}" srcOrd="0" destOrd="0" presId="urn:microsoft.com/office/officeart/2005/8/layout/default"/>
    <dgm:cxn modelId="{15A6ECE5-458B-49D0-B436-402413A3E92B}" type="presOf" srcId="{901D4769-CA0B-46DB-9C3B-BB57EEEF7078}" destId="{7E7493AA-9FD2-404B-A430-B4A4892D2BEE}" srcOrd="0" destOrd="0" presId="urn:microsoft.com/office/officeart/2005/8/layout/default"/>
    <dgm:cxn modelId="{DEC9D844-F06B-4C84-95C8-B6B923921729}" type="presOf" srcId="{C3F11D53-9699-4EBA-9515-89837EFBAC54}" destId="{A7E770A7-2821-4AA5-B9B1-C52B1C53144C}" srcOrd="0" destOrd="0" presId="urn:microsoft.com/office/officeart/2005/8/layout/default"/>
    <dgm:cxn modelId="{EE4A164A-13E6-4010-A1C7-8695B4F7CA10}" type="presOf" srcId="{A22477CB-3E09-416D-AFEE-7DB7BD7803B8}" destId="{881BC77A-14A2-427E-AB85-C0B0720EB501}" srcOrd="0" destOrd="0" presId="urn:microsoft.com/office/officeart/2005/8/layout/default"/>
    <dgm:cxn modelId="{4AB0C2D9-78EC-4E2C-B5AB-9F4D55E77A85}" srcId="{A22477CB-3E09-416D-AFEE-7DB7BD7803B8}" destId="{901D4769-CA0B-46DB-9C3B-BB57EEEF7078}" srcOrd="0" destOrd="0" parTransId="{CA23E341-FD86-4835-ABFC-D1DD9921350E}" sibTransId="{47C1C235-D1D9-4CEC-ABCA-E552BEEB048D}"/>
    <dgm:cxn modelId="{E8DF5294-2ED5-4F4C-93B9-8599511149CF}" srcId="{A22477CB-3E09-416D-AFEE-7DB7BD7803B8}" destId="{1C68A6D6-A2C2-4B83-AAA7-E81B708F9E25}" srcOrd="5" destOrd="0" parTransId="{B6B08E7A-C992-4228-848B-F7626F146478}" sibTransId="{6A48F972-AF51-439C-9238-FA3B2DB56E31}"/>
    <dgm:cxn modelId="{66F16A17-778D-4F1A-966C-DBD04FA95490}" type="presOf" srcId="{6F3CC7A8-03CD-4786-82D6-14022E10856C}" destId="{EACDCA01-2493-4D58-81FC-25D903FA86D4}" srcOrd="0" destOrd="0" presId="urn:microsoft.com/office/officeart/2005/8/layout/default"/>
    <dgm:cxn modelId="{825801D6-0ADF-48B0-9038-42BB74B64FB4}" type="presParOf" srcId="{881BC77A-14A2-427E-AB85-C0B0720EB501}" destId="{7E7493AA-9FD2-404B-A430-B4A4892D2BEE}" srcOrd="0" destOrd="0" presId="urn:microsoft.com/office/officeart/2005/8/layout/default"/>
    <dgm:cxn modelId="{E7DF815F-D300-48AF-9126-D6DDDE2E7821}" type="presParOf" srcId="{881BC77A-14A2-427E-AB85-C0B0720EB501}" destId="{81A0A333-B247-431B-A76D-A32E9371B62D}" srcOrd="1" destOrd="0" presId="urn:microsoft.com/office/officeart/2005/8/layout/default"/>
    <dgm:cxn modelId="{7720C5B5-0C09-499C-94DD-575227213DD5}" type="presParOf" srcId="{881BC77A-14A2-427E-AB85-C0B0720EB501}" destId="{EACDCA01-2493-4D58-81FC-25D903FA86D4}" srcOrd="2" destOrd="0" presId="urn:microsoft.com/office/officeart/2005/8/layout/default"/>
    <dgm:cxn modelId="{E60984DB-180B-43E6-AD04-89A6DB860EB2}" type="presParOf" srcId="{881BC77A-14A2-427E-AB85-C0B0720EB501}" destId="{2A3CF47A-0BFB-4CB2-8966-0CC289E34A04}" srcOrd="3" destOrd="0" presId="urn:microsoft.com/office/officeart/2005/8/layout/default"/>
    <dgm:cxn modelId="{2C5BEA15-0FC5-4061-BB33-DF30D9027BC7}" type="presParOf" srcId="{881BC77A-14A2-427E-AB85-C0B0720EB501}" destId="{C4B1AF63-3FD7-4201-AAA7-6A4C2BC966CD}" srcOrd="4" destOrd="0" presId="urn:microsoft.com/office/officeart/2005/8/layout/default"/>
    <dgm:cxn modelId="{7D9005B5-5275-4975-80AC-8FE99354C9BF}" type="presParOf" srcId="{881BC77A-14A2-427E-AB85-C0B0720EB501}" destId="{D7909B9E-CBE4-49C6-BF05-17E5C3A9B3C8}" srcOrd="5" destOrd="0" presId="urn:microsoft.com/office/officeart/2005/8/layout/default"/>
    <dgm:cxn modelId="{6ACDB169-7CFF-455A-ABC6-1D815FA352B0}" type="presParOf" srcId="{881BC77A-14A2-427E-AB85-C0B0720EB501}" destId="{FE9CF5D2-B608-4895-AD64-6FD3CA1DB568}" srcOrd="6" destOrd="0" presId="urn:microsoft.com/office/officeart/2005/8/layout/default"/>
    <dgm:cxn modelId="{7DC258C1-07DB-46C3-9D03-2381549A8EA2}" type="presParOf" srcId="{881BC77A-14A2-427E-AB85-C0B0720EB501}" destId="{81871179-0E9E-4695-AA83-9ED4941B6021}" srcOrd="7" destOrd="0" presId="urn:microsoft.com/office/officeart/2005/8/layout/default"/>
    <dgm:cxn modelId="{A078236F-BE7E-49F1-8058-07FA2B9CBCBE}" type="presParOf" srcId="{881BC77A-14A2-427E-AB85-C0B0720EB501}" destId="{A7E770A7-2821-4AA5-B9B1-C52B1C53144C}" srcOrd="8" destOrd="0" presId="urn:microsoft.com/office/officeart/2005/8/layout/default"/>
    <dgm:cxn modelId="{CD1834FD-E133-4B44-BC99-EF0204080A92}" type="presParOf" srcId="{881BC77A-14A2-427E-AB85-C0B0720EB501}" destId="{265F75C3-CF14-4DE3-AE6E-01754910506B}" srcOrd="9" destOrd="0" presId="urn:microsoft.com/office/officeart/2005/8/layout/default"/>
    <dgm:cxn modelId="{97B2F3CA-0626-4EC7-9C61-52E844AC95B5}" type="presParOf" srcId="{881BC77A-14A2-427E-AB85-C0B0720EB501}" destId="{125979DB-E60B-49BB-9D2A-033BAA6DC52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6D560-DEC6-42F3-A783-BA2A6603AE4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08B72B-583A-4852-BE46-71FF211CAC5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Прогнозируемые собственные доходы бюджета на 2015 год –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446 844,6 тыс. рублей</a:t>
          </a: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F4FA24A-398C-4C7F-9576-E6D7155BEC7B}" type="parTrans" cxnId="{9975A432-0E50-4D3C-B551-7CAC0DB2CE19}">
      <dgm:prSet/>
      <dgm:spPr/>
      <dgm:t>
        <a:bodyPr/>
        <a:lstStyle/>
        <a:p>
          <a:endParaRPr lang="ru-RU"/>
        </a:p>
      </dgm:t>
    </dgm:pt>
    <dgm:pt modelId="{CCE0B371-5DB3-4359-A172-31C3382D78E6}" type="sibTrans" cxnId="{9975A432-0E50-4D3C-B551-7CAC0DB2CE19}">
      <dgm:prSet/>
      <dgm:spPr/>
      <dgm:t>
        <a:bodyPr/>
        <a:lstStyle/>
        <a:p>
          <a:endParaRPr lang="ru-RU"/>
        </a:p>
      </dgm:t>
    </dgm:pt>
    <dgm:pt modelId="{88E35C47-B589-46DC-AC5A-3172B0E0755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Налоговые доходы – 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390 198,8 тыс. рублей</a:t>
          </a:r>
        </a:p>
        <a:p>
          <a:endParaRPr lang="ru-RU" sz="1600" dirty="0"/>
        </a:p>
      </dgm:t>
    </dgm:pt>
    <dgm:pt modelId="{48BB7820-15BA-439E-9C03-A9398A5C92CC}" type="parTrans" cxnId="{3F041251-CE13-4AE4-8496-AB20594001A6}">
      <dgm:prSet/>
      <dgm:spPr/>
      <dgm:t>
        <a:bodyPr/>
        <a:lstStyle/>
        <a:p>
          <a:endParaRPr lang="ru-RU"/>
        </a:p>
      </dgm:t>
    </dgm:pt>
    <dgm:pt modelId="{4F734067-3C30-4F76-A3B0-2B560EA5F6FC}" type="sibTrans" cxnId="{3F041251-CE13-4AE4-8496-AB20594001A6}">
      <dgm:prSet/>
      <dgm:spPr/>
      <dgm:t>
        <a:bodyPr/>
        <a:lstStyle/>
        <a:p>
          <a:endParaRPr lang="ru-RU"/>
        </a:p>
      </dgm:t>
    </dgm:pt>
    <dgm:pt modelId="{A03E024E-2721-40F0-8B5F-E8377E7F2D2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Неналоговые доходы –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56 645,8 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66835F2-DD17-49C2-BFF2-E5CC0E7F12F1}" type="parTrans" cxnId="{3DBD4A7E-1219-4FD7-B5A2-3D5557A0E910}">
      <dgm:prSet/>
      <dgm:spPr/>
      <dgm:t>
        <a:bodyPr/>
        <a:lstStyle/>
        <a:p>
          <a:endParaRPr lang="ru-RU"/>
        </a:p>
      </dgm:t>
    </dgm:pt>
    <dgm:pt modelId="{9AB4FD74-34C0-478B-8C62-B633ECCD623F}" type="sibTrans" cxnId="{3DBD4A7E-1219-4FD7-B5A2-3D5557A0E910}">
      <dgm:prSet/>
      <dgm:spPr/>
      <dgm:t>
        <a:bodyPr/>
        <a:lstStyle/>
        <a:p>
          <a:endParaRPr lang="ru-RU"/>
        </a:p>
      </dgm:t>
    </dgm:pt>
    <dgm:pt modelId="{16C11E56-E83A-49CB-86D1-881C66198807}" type="pres">
      <dgm:prSet presAssocID="{36F6D560-DEC6-42F3-A783-BA2A6603AE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A002-AAF3-4925-B8DE-7DC732C940C5}" type="pres">
      <dgm:prSet presAssocID="{3708B72B-583A-4852-BE46-71FF211CAC5C}" presName="hierRoot1" presStyleCnt="0">
        <dgm:presLayoutVars>
          <dgm:hierBranch val="init"/>
        </dgm:presLayoutVars>
      </dgm:prSet>
      <dgm:spPr/>
    </dgm:pt>
    <dgm:pt modelId="{00C0989A-7F3F-4E25-B27D-980938DC793F}" type="pres">
      <dgm:prSet presAssocID="{3708B72B-583A-4852-BE46-71FF211CAC5C}" presName="rootComposite1" presStyleCnt="0"/>
      <dgm:spPr/>
    </dgm:pt>
    <dgm:pt modelId="{8391709F-7372-4497-B5D9-9953A988A5DD}" type="pres">
      <dgm:prSet presAssocID="{3708B72B-583A-4852-BE46-71FF211CAC5C}" presName="rootText1" presStyleLbl="node0" presStyleIdx="0" presStyleCnt="1" custScaleX="460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C74BC2-31D3-4DFE-87C7-628B9F18E51B}" type="pres">
      <dgm:prSet presAssocID="{3708B72B-583A-4852-BE46-71FF211CAC5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4D520D6-BFB4-4C0A-AB19-0894CC02CF71}" type="pres">
      <dgm:prSet presAssocID="{3708B72B-583A-4852-BE46-71FF211CAC5C}" presName="hierChild2" presStyleCnt="0"/>
      <dgm:spPr/>
    </dgm:pt>
    <dgm:pt modelId="{5708ECD3-A892-4742-B087-AD65C29B1056}" type="pres">
      <dgm:prSet presAssocID="{48BB7820-15BA-439E-9C03-A9398A5C92C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C87CE20-8284-4C59-AD40-20623DCD3B5F}" type="pres">
      <dgm:prSet presAssocID="{88E35C47-B589-46DC-AC5A-3172B0E07551}" presName="hierRoot2" presStyleCnt="0">
        <dgm:presLayoutVars>
          <dgm:hierBranch val="init"/>
        </dgm:presLayoutVars>
      </dgm:prSet>
      <dgm:spPr/>
    </dgm:pt>
    <dgm:pt modelId="{09558ED8-B171-441A-9E57-5DB20054749C}" type="pres">
      <dgm:prSet presAssocID="{88E35C47-B589-46DC-AC5A-3172B0E07551}" presName="rootComposite" presStyleCnt="0"/>
      <dgm:spPr/>
    </dgm:pt>
    <dgm:pt modelId="{873598CA-215E-4CC1-A9A1-A8E9E5419326}" type="pres">
      <dgm:prSet presAssocID="{88E35C47-B589-46DC-AC5A-3172B0E07551}" presName="rootText" presStyleLbl="node2" presStyleIdx="0" presStyleCnt="2" custScaleX="209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56F4F-05E7-435D-ADA1-2770A49D06DD}" type="pres">
      <dgm:prSet presAssocID="{88E35C47-B589-46DC-AC5A-3172B0E07551}" presName="rootConnector" presStyleLbl="node2" presStyleIdx="0" presStyleCnt="2"/>
      <dgm:spPr/>
      <dgm:t>
        <a:bodyPr/>
        <a:lstStyle/>
        <a:p>
          <a:endParaRPr lang="ru-RU"/>
        </a:p>
      </dgm:t>
    </dgm:pt>
    <dgm:pt modelId="{B3BFD78F-7004-44BE-9005-A28F7BDE5C00}" type="pres">
      <dgm:prSet presAssocID="{88E35C47-B589-46DC-AC5A-3172B0E07551}" presName="hierChild4" presStyleCnt="0"/>
      <dgm:spPr/>
    </dgm:pt>
    <dgm:pt modelId="{9C88702C-5CFD-4A39-B4F0-8BAD95A99B05}" type="pres">
      <dgm:prSet presAssocID="{88E35C47-B589-46DC-AC5A-3172B0E07551}" presName="hierChild5" presStyleCnt="0"/>
      <dgm:spPr/>
    </dgm:pt>
    <dgm:pt modelId="{8C8C7518-611A-4496-8F29-97CD1D4D8815}" type="pres">
      <dgm:prSet presAssocID="{166835F2-DD17-49C2-BFF2-E5CC0E7F12F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A915C0D3-03BE-44F1-97F9-4F9D28B051D5}" type="pres">
      <dgm:prSet presAssocID="{A03E024E-2721-40F0-8B5F-E8377E7F2D21}" presName="hierRoot2" presStyleCnt="0">
        <dgm:presLayoutVars>
          <dgm:hierBranch val="init"/>
        </dgm:presLayoutVars>
      </dgm:prSet>
      <dgm:spPr/>
    </dgm:pt>
    <dgm:pt modelId="{1B041CCE-FA05-4AF8-8E5F-69622D242BD8}" type="pres">
      <dgm:prSet presAssocID="{A03E024E-2721-40F0-8B5F-E8377E7F2D21}" presName="rootComposite" presStyleCnt="0"/>
      <dgm:spPr/>
    </dgm:pt>
    <dgm:pt modelId="{BC522DF5-DB67-4205-9834-286BA7C56B8A}" type="pres">
      <dgm:prSet presAssocID="{A03E024E-2721-40F0-8B5F-E8377E7F2D21}" presName="rootText" presStyleLbl="node2" presStyleIdx="1" presStyleCnt="2" custScaleX="210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E82CD0-D9BB-4866-A177-4403A11B504A}" type="pres">
      <dgm:prSet presAssocID="{A03E024E-2721-40F0-8B5F-E8377E7F2D21}" presName="rootConnector" presStyleLbl="node2" presStyleIdx="1" presStyleCnt="2"/>
      <dgm:spPr/>
      <dgm:t>
        <a:bodyPr/>
        <a:lstStyle/>
        <a:p>
          <a:endParaRPr lang="ru-RU"/>
        </a:p>
      </dgm:t>
    </dgm:pt>
    <dgm:pt modelId="{61B39E23-2FB0-42F4-8656-E8EABBCFCB22}" type="pres">
      <dgm:prSet presAssocID="{A03E024E-2721-40F0-8B5F-E8377E7F2D21}" presName="hierChild4" presStyleCnt="0"/>
      <dgm:spPr/>
    </dgm:pt>
    <dgm:pt modelId="{74AAF10C-7ECE-416C-AAA5-5E7A6E94413C}" type="pres">
      <dgm:prSet presAssocID="{A03E024E-2721-40F0-8B5F-E8377E7F2D21}" presName="hierChild5" presStyleCnt="0"/>
      <dgm:spPr/>
    </dgm:pt>
    <dgm:pt modelId="{CFF735F9-190D-40DB-8614-D165E208CA97}" type="pres">
      <dgm:prSet presAssocID="{3708B72B-583A-4852-BE46-71FF211CAC5C}" presName="hierChild3" presStyleCnt="0"/>
      <dgm:spPr/>
    </dgm:pt>
  </dgm:ptLst>
  <dgm:cxnLst>
    <dgm:cxn modelId="{35CF309A-A34D-4815-AE84-6447293FF4D6}" type="presOf" srcId="{166835F2-DD17-49C2-BFF2-E5CC0E7F12F1}" destId="{8C8C7518-611A-4496-8F29-97CD1D4D8815}" srcOrd="0" destOrd="0" presId="urn:microsoft.com/office/officeart/2005/8/layout/orgChart1"/>
    <dgm:cxn modelId="{9975A432-0E50-4D3C-B551-7CAC0DB2CE19}" srcId="{36F6D560-DEC6-42F3-A783-BA2A6603AE4F}" destId="{3708B72B-583A-4852-BE46-71FF211CAC5C}" srcOrd="0" destOrd="0" parTransId="{8F4FA24A-398C-4C7F-9576-E6D7155BEC7B}" sibTransId="{CCE0B371-5DB3-4359-A172-31C3382D78E6}"/>
    <dgm:cxn modelId="{2DD6B3DD-BEBF-46E7-9B3E-4C0F980AD852}" type="presOf" srcId="{36F6D560-DEC6-42F3-A783-BA2A6603AE4F}" destId="{16C11E56-E83A-49CB-86D1-881C66198807}" srcOrd="0" destOrd="0" presId="urn:microsoft.com/office/officeart/2005/8/layout/orgChart1"/>
    <dgm:cxn modelId="{943BB7D9-0221-4D8F-84F0-BB224276E5E9}" type="presOf" srcId="{48BB7820-15BA-439E-9C03-A9398A5C92CC}" destId="{5708ECD3-A892-4742-B087-AD65C29B1056}" srcOrd="0" destOrd="0" presId="urn:microsoft.com/office/officeart/2005/8/layout/orgChart1"/>
    <dgm:cxn modelId="{F451D7DE-10BB-4D27-912E-3B154D4F413A}" type="presOf" srcId="{88E35C47-B589-46DC-AC5A-3172B0E07551}" destId="{79856F4F-05E7-435D-ADA1-2770A49D06DD}" srcOrd="1" destOrd="0" presId="urn:microsoft.com/office/officeart/2005/8/layout/orgChart1"/>
    <dgm:cxn modelId="{4DA93EB0-FF1A-44D8-807C-E86FA30E91A9}" type="presOf" srcId="{A03E024E-2721-40F0-8B5F-E8377E7F2D21}" destId="{BC522DF5-DB67-4205-9834-286BA7C56B8A}" srcOrd="0" destOrd="0" presId="urn:microsoft.com/office/officeart/2005/8/layout/orgChart1"/>
    <dgm:cxn modelId="{3F041251-CE13-4AE4-8496-AB20594001A6}" srcId="{3708B72B-583A-4852-BE46-71FF211CAC5C}" destId="{88E35C47-B589-46DC-AC5A-3172B0E07551}" srcOrd="0" destOrd="0" parTransId="{48BB7820-15BA-439E-9C03-A9398A5C92CC}" sibTransId="{4F734067-3C30-4F76-A3B0-2B560EA5F6FC}"/>
    <dgm:cxn modelId="{F9C26334-D4EA-4369-957B-D59668600D51}" type="presOf" srcId="{88E35C47-B589-46DC-AC5A-3172B0E07551}" destId="{873598CA-215E-4CC1-A9A1-A8E9E5419326}" srcOrd="0" destOrd="0" presId="urn:microsoft.com/office/officeart/2005/8/layout/orgChart1"/>
    <dgm:cxn modelId="{B2A2C1FC-F1B0-4443-999B-8FBE20DA0BAE}" type="presOf" srcId="{3708B72B-583A-4852-BE46-71FF211CAC5C}" destId="{8391709F-7372-4497-B5D9-9953A988A5DD}" srcOrd="0" destOrd="0" presId="urn:microsoft.com/office/officeart/2005/8/layout/orgChart1"/>
    <dgm:cxn modelId="{3DBD4A7E-1219-4FD7-B5A2-3D5557A0E910}" srcId="{3708B72B-583A-4852-BE46-71FF211CAC5C}" destId="{A03E024E-2721-40F0-8B5F-E8377E7F2D21}" srcOrd="1" destOrd="0" parTransId="{166835F2-DD17-49C2-BFF2-E5CC0E7F12F1}" sibTransId="{9AB4FD74-34C0-478B-8C62-B633ECCD623F}"/>
    <dgm:cxn modelId="{58BEAB65-47DB-41BF-B41B-97D4FD7525A5}" type="presOf" srcId="{3708B72B-583A-4852-BE46-71FF211CAC5C}" destId="{B5C74BC2-31D3-4DFE-87C7-628B9F18E51B}" srcOrd="1" destOrd="0" presId="urn:microsoft.com/office/officeart/2005/8/layout/orgChart1"/>
    <dgm:cxn modelId="{F80D5AB9-3062-4471-A818-A14CD0F47789}" type="presOf" srcId="{A03E024E-2721-40F0-8B5F-E8377E7F2D21}" destId="{7DE82CD0-D9BB-4866-A177-4403A11B504A}" srcOrd="1" destOrd="0" presId="urn:microsoft.com/office/officeart/2005/8/layout/orgChart1"/>
    <dgm:cxn modelId="{D58793E5-821D-4722-A66D-DC9A8771506A}" type="presParOf" srcId="{16C11E56-E83A-49CB-86D1-881C66198807}" destId="{3908A002-AAF3-4925-B8DE-7DC732C940C5}" srcOrd="0" destOrd="0" presId="urn:microsoft.com/office/officeart/2005/8/layout/orgChart1"/>
    <dgm:cxn modelId="{05126366-BE65-423A-96D6-158887F52E93}" type="presParOf" srcId="{3908A002-AAF3-4925-B8DE-7DC732C940C5}" destId="{00C0989A-7F3F-4E25-B27D-980938DC793F}" srcOrd="0" destOrd="0" presId="urn:microsoft.com/office/officeart/2005/8/layout/orgChart1"/>
    <dgm:cxn modelId="{F32B4DAD-67C4-4E76-A2F8-5E69110AC6FA}" type="presParOf" srcId="{00C0989A-7F3F-4E25-B27D-980938DC793F}" destId="{8391709F-7372-4497-B5D9-9953A988A5DD}" srcOrd="0" destOrd="0" presId="urn:microsoft.com/office/officeart/2005/8/layout/orgChart1"/>
    <dgm:cxn modelId="{EB342186-3E35-4D29-98BA-84F83B11A440}" type="presParOf" srcId="{00C0989A-7F3F-4E25-B27D-980938DC793F}" destId="{B5C74BC2-31D3-4DFE-87C7-628B9F18E51B}" srcOrd="1" destOrd="0" presId="urn:microsoft.com/office/officeart/2005/8/layout/orgChart1"/>
    <dgm:cxn modelId="{DD3D6E5E-0A7D-484A-9A3B-3224913A2664}" type="presParOf" srcId="{3908A002-AAF3-4925-B8DE-7DC732C940C5}" destId="{14D520D6-BFB4-4C0A-AB19-0894CC02CF71}" srcOrd="1" destOrd="0" presId="urn:microsoft.com/office/officeart/2005/8/layout/orgChart1"/>
    <dgm:cxn modelId="{C00C90E3-22E2-4CE3-94F8-575744DF2E1D}" type="presParOf" srcId="{14D520D6-BFB4-4C0A-AB19-0894CC02CF71}" destId="{5708ECD3-A892-4742-B087-AD65C29B1056}" srcOrd="0" destOrd="0" presId="urn:microsoft.com/office/officeart/2005/8/layout/orgChart1"/>
    <dgm:cxn modelId="{DF8FBE2A-6452-427F-B03D-E0932525848B}" type="presParOf" srcId="{14D520D6-BFB4-4C0A-AB19-0894CC02CF71}" destId="{9C87CE20-8284-4C59-AD40-20623DCD3B5F}" srcOrd="1" destOrd="0" presId="urn:microsoft.com/office/officeart/2005/8/layout/orgChart1"/>
    <dgm:cxn modelId="{83CC0466-E730-4BBC-9408-DEC965C0D8F4}" type="presParOf" srcId="{9C87CE20-8284-4C59-AD40-20623DCD3B5F}" destId="{09558ED8-B171-441A-9E57-5DB20054749C}" srcOrd="0" destOrd="0" presId="urn:microsoft.com/office/officeart/2005/8/layout/orgChart1"/>
    <dgm:cxn modelId="{0C600312-D926-4386-8D09-1E0CD7BA543F}" type="presParOf" srcId="{09558ED8-B171-441A-9E57-5DB20054749C}" destId="{873598CA-215E-4CC1-A9A1-A8E9E5419326}" srcOrd="0" destOrd="0" presId="urn:microsoft.com/office/officeart/2005/8/layout/orgChart1"/>
    <dgm:cxn modelId="{C551F4A4-82B1-4833-A356-391BDA3DF7F2}" type="presParOf" srcId="{09558ED8-B171-441A-9E57-5DB20054749C}" destId="{79856F4F-05E7-435D-ADA1-2770A49D06DD}" srcOrd="1" destOrd="0" presId="urn:microsoft.com/office/officeart/2005/8/layout/orgChart1"/>
    <dgm:cxn modelId="{DA89C869-B493-4324-905F-305ABEA38EFB}" type="presParOf" srcId="{9C87CE20-8284-4C59-AD40-20623DCD3B5F}" destId="{B3BFD78F-7004-44BE-9005-A28F7BDE5C00}" srcOrd="1" destOrd="0" presId="urn:microsoft.com/office/officeart/2005/8/layout/orgChart1"/>
    <dgm:cxn modelId="{5942B939-018B-41B5-865E-7CA4D9520471}" type="presParOf" srcId="{9C87CE20-8284-4C59-AD40-20623DCD3B5F}" destId="{9C88702C-5CFD-4A39-B4F0-8BAD95A99B05}" srcOrd="2" destOrd="0" presId="urn:microsoft.com/office/officeart/2005/8/layout/orgChart1"/>
    <dgm:cxn modelId="{DB29D527-2FD8-4EA8-889C-C1CF3BA5D07E}" type="presParOf" srcId="{14D520D6-BFB4-4C0A-AB19-0894CC02CF71}" destId="{8C8C7518-611A-4496-8F29-97CD1D4D8815}" srcOrd="2" destOrd="0" presId="urn:microsoft.com/office/officeart/2005/8/layout/orgChart1"/>
    <dgm:cxn modelId="{DCF3843D-BEE6-4397-80B1-5DAB96FBC3F1}" type="presParOf" srcId="{14D520D6-BFB4-4C0A-AB19-0894CC02CF71}" destId="{A915C0D3-03BE-44F1-97F9-4F9D28B051D5}" srcOrd="3" destOrd="0" presId="urn:microsoft.com/office/officeart/2005/8/layout/orgChart1"/>
    <dgm:cxn modelId="{A4677528-38D6-4E52-AD08-5BD16DA655B5}" type="presParOf" srcId="{A915C0D3-03BE-44F1-97F9-4F9D28B051D5}" destId="{1B041CCE-FA05-4AF8-8E5F-69622D242BD8}" srcOrd="0" destOrd="0" presId="urn:microsoft.com/office/officeart/2005/8/layout/orgChart1"/>
    <dgm:cxn modelId="{FCF981A0-D844-4F84-BC35-71E6E3CBE002}" type="presParOf" srcId="{1B041CCE-FA05-4AF8-8E5F-69622D242BD8}" destId="{BC522DF5-DB67-4205-9834-286BA7C56B8A}" srcOrd="0" destOrd="0" presId="urn:microsoft.com/office/officeart/2005/8/layout/orgChart1"/>
    <dgm:cxn modelId="{624DAF7E-3B96-40C9-89ED-DE149BDD530A}" type="presParOf" srcId="{1B041CCE-FA05-4AF8-8E5F-69622D242BD8}" destId="{7DE82CD0-D9BB-4866-A177-4403A11B504A}" srcOrd="1" destOrd="0" presId="urn:microsoft.com/office/officeart/2005/8/layout/orgChart1"/>
    <dgm:cxn modelId="{341151D9-82DF-49FD-9F2F-0682B452AE70}" type="presParOf" srcId="{A915C0D3-03BE-44F1-97F9-4F9D28B051D5}" destId="{61B39E23-2FB0-42F4-8656-E8EABBCFCB22}" srcOrd="1" destOrd="0" presId="urn:microsoft.com/office/officeart/2005/8/layout/orgChart1"/>
    <dgm:cxn modelId="{C0DBCA04-82BC-44AF-BF23-43C2459617A7}" type="presParOf" srcId="{A915C0D3-03BE-44F1-97F9-4F9D28B051D5}" destId="{74AAF10C-7ECE-416C-AAA5-5E7A6E94413C}" srcOrd="2" destOrd="0" presId="urn:microsoft.com/office/officeart/2005/8/layout/orgChart1"/>
    <dgm:cxn modelId="{2B782B7D-DF58-4EFE-AFEC-412228BB7F82}" type="presParOf" srcId="{3908A002-AAF3-4925-B8DE-7DC732C940C5}" destId="{CFF735F9-190D-40DB-8614-D165E208CA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18FE42-AB95-4F87-836D-FB212B336651}">
      <dsp:nvSpPr>
        <dsp:cNvPr id="0" name=""/>
        <dsp:cNvSpPr/>
      </dsp:nvSpPr>
      <dsp:spPr>
        <a:xfrm>
          <a:off x="0" y="0"/>
          <a:ext cx="3733800" cy="3733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80588-1E23-461C-BB9A-5CEA6A2E3300}">
      <dsp:nvSpPr>
        <dsp:cNvPr id="0" name=""/>
        <dsp:cNvSpPr/>
      </dsp:nvSpPr>
      <dsp:spPr>
        <a:xfrm>
          <a:off x="1866900" y="0"/>
          <a:ext cx="6210300" cy="373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положениях послания Президента Российской Федерации Федеральному Собранию Российской Федерации</a:t>
          </a:r>
          <a:endParaRPr lang="ru-RU" sz="1800" kern="1200" dirty="0"/>
        </a:p>
      </dsp:txBody>
      <dsp:txXfrm>
        <a:off x="1866900" y="0"/>
        <a:ext cx="6210300" cy="597408"/>
      </dsp:txXfrm>
    </dsp:sp>
    <dsp:sp modelId="{8BA9179C-A897-4ED5-8B86-6F821C548AD5}">
      <dsp:nvSpPr>
        <dsp:cNvPr id="0" name=""/>
        <dsp:cNvSpPr/>
      </dsp:nvSpPr>
      <dsp:spPr>
        <a:xfrm>
          <a:off x="392049" y="597408"/>
          <a:ext cx="2949702" cy="294970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224C8-2F9B-4007-B0D1-3F76B58BC3CB}">
      <dsp:nvSpPr>
        <dsp:cNvPr id="0" name=""/>
        <dsp:cNvSpPr/>
      </dsp:nvSpPr>
      <dsp:spPr>
        <a:xfrm>
          <a:off x="1866900" y="623527"/>
          <a:ext cx="6210300" cy="2897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основных направлениях бюджетной и налоговой политики</a:t>
          </a:r>
          <a:endParaRPr lang="ru-RU" sz="1800" kern="1200" dirty="0">
            <a:hlinkClick xmlns:r="http://schemas.openxmlformats.org/officeDocument/2006/relationships" r:id="rId1"/>
          </a:endParaRPr>
        </a:p>
      </dsp:txBody>
      <dsp:txXfrm>
        <a:off x="1866900" y="623527"/>
        <a:ext cx="6210300" cy="586827"/>
      </dsp:txXfrm>
    </dsp:sp>
    <dsp:sp modelId="{8EFCAE76-517F-4DD4-8CC4-8524C1C371EB}">
      <dsp:nvSpPr>
        <dsp:cNvPr id="0" name=""/>
        <dsp:cNvSpPr/>
      </dsp:nvSpPr>
      <dsp:spPr>
        <a:xfrm>
          <a:off x="784097" y="1194815"/>
          <a:ext cx="2165604" cy="216560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13880-AFA6-4228-854F-524F34E7FAE2}">
      <dsp:nvSpPr>
        <dsp:cNvPr id="0" name=""/>
        <dsp:cNvSpPr/>
      </dsp:nvSpPr>
      <dsp:spPr>
        <a:xfrm>
          <a:off x="1866900" y="1241441"/>
          <a:ext cx="6210300" cy="20723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прогнозе социально-экономического развития</a:t>
          </a:r>
          <a:endParaRPr lang="ru-RU" sz="1800" kern="1200" dirty="0"/>
        </a:p>
      </dsp:txBody>
      <dsp:txXfrm>
        <a:off x="1866900" y="1241441"/>
        <a:ext cx="6210300" cy="571683"/>
      </dsp:txXfrm>
    </dsp:sp>
    <dsp:sp modelId="{451993C1-9EAE-411B-A13A-F7045B6AB54F}">
      <dsp:nvSpPr>
        <dsp:cNvPr id="0" name=""/>
        <dsp:cNvSpPr/>
      </dsp:nvSpPr>
      <dsp:spPr>
        <a:xfrm>
          <a:off x="1176147" y="1792224"/>
          <a:ext cx="1381506" cy="138150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4D723-541E-4552-B2B0-FF420DF2A1AD}">
      <dsp:nvSpPr>
        <dsp:cNvPr id="0" name=""/>
        <dsp:cNvSpPr/>
      </dsp:nvSpPr>
      <dsp:spPr>
        <a:xfrm>
          <a:off x="1866900" y="1792224"/>
          <a:ext cx="6210300" cy="1381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муниципальных программах</a:t>
          </a:r>
          <a:endParaRPr lang="ru-RU" sz="1800" kern="1200" dirty="0"/>
        </a:p>
      </dsp:txBody>
      <dsp:txXfrm>
        <a:off x="1866900" y="1792224"/>
        <a:ext cx="6210300" cy="597407"/>
      </dsp:txXfrm>
    </dsp:sp>
    <dsp:sp modelId="{26122759-4A27-4ED8-9F01-23251479AABD}">
      <dsp:nvSpPr>
        <dsp:cNvPr id="0" name=""/>
        <dsp:cNvSpPr/>
      </dsp:nvSpPr>
      <dsp:spPr>
        <a:xfrm>
          <a:off x="1568196" y="2389632"/>
          <a:ext cx="597407" cy="59740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247FD-27C9-46B8-8A65-5EAD3FDAEEFF}">
      <dsp:nvSpPr>
        <dsp:cNvPr id="0" name=""/>
        <dsp:cNvSpPr/>
      </dsp:nvSpPr>
      <dsp:spPr>
        <a:xfrm>
          <a:off x="1866900" y="2487615"/>
          <a:ext cx="6210300" cy="4014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866900" y="2487615"/>
        <a:ext cx="6210300" cy="401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82679-EDC6-4068-9C0A-B13B4455154B}">
      <dsp:nvSpPr>
        <dsp:cNvPr id="0" name=""/>
        <dsp:cNvSpPr/>
      </dsp:nvSpPr>
      <dsp:spPr>
        <a:xfrm>
          <a:off x="3829" y="2492"/>
          <a:ext cx="7840941" cy="3129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u="sng" kern="1200" dirty="0" smtClean="0"/>
            <a:t>Для достижения поставленных задач необходимо: </a:t>
          </a:r>
          <a:endParaRPr lang="ru-RU" sz="1800" i="1" u="sng" kern="1200" dirty="0"/>
        </a:p>
      </dsp:txBody>
      <dsp:txXfrm>
        <a:off x="3829" y="2492"/>
        <a:ext cx="7840941" cy="312919"/>
      </dsp:txXfrm>
    </dsp:sp>
    <dsp:sp modelId="{86B42913-3AF1-4B88-BA16-4190C8C371ED}">
      <dsp:nvSpPr>
        <dsp:cNvPr id="0" name=""/>
        <dsp:cNvSpPr/>
      </dsp:nvSpPr>
      <dsp:spPr>
        <a:xfrm>
          <a:off x="7658" y="381002"/>
          <a:ext cx="7840941" cy="7833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1) развитие программно-целевых методов управления, обеспечение взаимосвязи показателей долгосрочного социально-экономического развития муниципального образования «Тайшетский район» с планированием бюджетных расходов.</a:t>
          </a:r>
          <a:endParaRPr lang="ru-RU" sz="1400" kern="1200" dirty="0"/>
        </a:p>
      </dsp:txBody>
      <dsp:txXfrm>
        <a:off x="7658" y="381002"/>
        <a:ext cx="7840941" cy="783356"/>
      </dsp:txXfrm>
    </dsp:sp>
    <dsp:sp modelId="{9C429B18-93FA-4847-9BAB-6E67FED8273B}">
      <dsp:nvSpPr>
        <dsp:cNvPr id="0" name=""/>
        <dsp:cNvSpPr/>
      </dsp:nvSpPr>
      <dsp:spPr>
        <a:xfrm>
          <a:off x="3829" y="1177104"/>
          <a:ext cx="7840941" cy="5490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</a:t>
          </a:r>
          <a:r>
            <a:rPr lang="ru-RU" sz="1400" kern="1200" dirty="0" smtClean="0"/>
            <a:t>) разработка и реализация муниципальных программ  как основного показателя социально-экономического развития муниципального образования.</a:t>
          </a:r>
          <a:endParaRPr lang="ru-RU" sz="1400" kern="1200" dirty="0"/>
        </a:p>
      </dsp:txBody>
      <dsp:txXfrm>
        <a:off x="3829" y="1177104"/>
        <a:ext cx="7840941" cy="549054"/>
      </dsp:txXfrm>
    </dsp:sp>
    <dsp:sp modelId="{6C93EAAA-EAFF-4C1B-B109-90217447F4D9}">
      <dsp:nvSpPr>
        <dsp:cNvPr id="0" name=""/>
        <dsp:cNvSpPr/>
      </dsp:nvSpPr>
      <dsp:spPr>
        <a:xfrm>
          <a:off x="3829" y="1765327"/>
          <a:ext cx="7840941" cy="5391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</a:t>
          </a:r>
          <a:r>
            <a:rPr lang="ru-RU" sz="1400" kern="1200" dirty="0" smtClean="0"/>
            <a:t>) повышение качества муниципального финансового контроля, в том числе внутреннего финансового контроля и внутреннего финансового аудита.</a:t>
          </a:r>
          <a:endParaRPr lang="ru-RU" sz="1400" kern="1200" dirty="0"/>
        </a:p>
      </dsp:txBody>
      <dsp:txXfrm>
        <a:off x="3829" y="1765327"/>
        <a:ext cx="7840941" cy="539161"/>
      </dsp:txXfrm>
    </dsp:sp>
    <dsp:sp modelId="{F3B1E403-3CA7-423D-ACBC-ED4614ACC96B}">
      <dsp:nvSpPr>
        <dsp:cNvPr id="0" name=""/>
        <dsp:cNvSpPr/>
      </dsp:nvSpPr>
      <dsp:spPr>
        <a:xfrm>
          <a:off x="7658" y="2349045"/>
          <a:ext cx="7840941" cy="418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4) повышение качества оказания муниципальных услуг. </a:t>
          </a:r>
          <a:endParaRPr lang="ru-RU" sz="1400" kern="1200" dirty="0"/>
        </a:p>
      </dsp:txBody>
      <dsp:txXfrm>
        <a:off x="7658" y="2349045"/>
        <a:ext cx="7840941" cy="418774"/>
      </dsp:txXfrm>
    </dsp:sp>
    <dsp:sp modelId="{AA61DDF5-27D1-418B-99D0-DC96A0E64515}">
      <dsp:nvSpPr>
        <dsp:cNvPr id="0" name=""/>
        <dsp:cNvSpPr/>
      </dsp:nvSpPr>
      <dsp:spPr>
        <a:xfrm>
          <a:off x="3829" y="2801598"/>
          <a:ext cx="7840941" cy="7833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5</a:t>
          </a:r>
          <a:r>
            <a:rPr lang="ru-RU" sz="1400" kern="1200" dirty="0" smtClean="0"/>
            <a:t>) развитие системы мониторинга качества финансового менеджмента, осуществляемого главными распорядителями бюджетных средств и главными администраторами доходов бюджета  муниципального образования «Тайшетский район»;</a:t>
          </a:r>
          <a:endParaRPr lang="ru-RU" sz="1400" kern="1200" dirty="0"/>
        </a:p>
      </dsp:txBody>
      <dsp:txXfrm>
        <a:off x="3829" y="2801598"/>
        <a:ext cx="7840941" cy="783356"/>
      </dsp:txXfrm>
    </dsp:sp>
    <dsp:sp modelId="{86726D9D-39DC-44C7-BDB4-A1A8528B7803}">
      <dsp:nvSpPr>
        <dsp:cNvPr id="0" name=""/>
        <dsp:cNvSpPr/>
      </dsp:nvSpPr>
      <dsp:spPr>
        <a:xfrm>
          <a:off x="3829" y="3624123"/>
          <a:ext cx="7840941" cy="7929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6) повышение качества бюджетного планирования на основе муниципальных программ муниципального образования «Тайшетский район» исходя из планируемых и достигаемых результатов.</a:t>
          </a:r>
          <a:endParaRPr lang="ru-RU" sz="1400" kern="1200" dirty="0"/>
        </a:p>
      </dsp:txBody>
      <dsp:txXfrm>
        <a:off x="3829" y="3624123"/>
        <a:ext cx="7840941" cy="7929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7493AA-9FD2-404B-A430-B4A4892D2BEE}">
      <dsp:nvSpPr>
        <dsp:cNvPr id="0" name=""/>
        <dsp:cNvSpPr/>
      </dsp:nvSpPr>
      <dsp:spPr>
        <a:xfrm>
          <a:off x="292202" y="51214"/>
          <a:ext cx="2450992" cy="147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Налоговые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Поступления от уплаты налогов, установленных Налоговым кодексом РФ)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92202" y="51214"/>
        <a:ext cx="2450992" cy="1475858"/>
      </dsp:txXfrm>
    </dsp:sp>
    <dsp:sp modelId="{EACDCA01-2493-4D58-81FC-25D903FA86D4}">
      <dsp:nvSpPr>
        <dsp:cNvPr id="0" name=""/>
        <dsp:cNvSpPr/>
      </dsp:nvSpPr>
      <dsp:spPr>
        <a:xfrm>
          <a:off x="2915623" y="23016"/>
          <a:ext cx="2438887" cy="1613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Поступления от уплаты неналоговых доходов, установленных законодательством РФ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915623" y="23016"/>
        <a:ext cx="2438887" cy="1613938"/>
      </dsp:txXfrm>
    </dsp:sp>
    <dsp:sp modelId="{C4B1AF63-3FD7-4201-AAA7-6A4C2BC966CD}">
      <dsp:nvSpPr>
        <dsp:cNvPr id="0" name=""/>
        <dsp:cNvSpPr/>
      </dsp:nvSpPr>
      <dsp:spPr>
        <a:xfrm>
          <a:off x="5599541" y="3705"/>
          <a:ext cx="2715257" cy="1652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Безвозмездные поступления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Поступления из бюджетов вышестоящих уровней,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прочие поступления от организаций и физических лиц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599541" y="3705"/>
        <a:ext cx="2715257" cy="1652560"/>
      </dsp:txXfrm>
    </dsp:sp>
    <dsp:sp modelId="{FE9CF5D2-B608-4895-AD64-6FD3CA1DB568}">
      <dsp:nvSpPr>
        <dsp:cNvPr id="0" name=""/>
        <dsp:cNvSpPr/>
      </dsp:nvSpPr>
      <dsp:spPr>
        <a:xfrm>
          <a:off x="33769" y="1887682"/>
          <a:ext cx="2624155" cy="3352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Налог на доходы физических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Единый налог на вмененный доход для отдельных видов деятельности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Единый сельскохозяйственный налог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Налог, взимаемый в связи с применением патентной системы налогообложения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Государственная пошлина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налоговые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3769" y="1887682"/>
        <a:ext cx="2624155" cy="3352798"/>
      </dsp:txXfrm>
    </dsp:sp>
    <dsp:sp modelId="{A7E770A7-2821-4AA5-B9B1-C52B1C53144C}">
      <dsp:nvSpPr>
        <dsp:cNvPr id="0" name=""/>
        <dsp:cNvSpPr/>
      </dsp:nvSpPr>
      <dsp:spPr>
        <a:xfrm>
          <a:off x="2871199" y="1919577"/>
          <a:ext cx="2639959" cy="331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Доходы от использования имущества, находящегося в государственной и муниципальной собственности (арендная плата имущества и земельных участков)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Плата за негативное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воздействие на окружающую среду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Доходы от оказания платных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услуг (работ)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Доходы от продажи имущества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и земельных участков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Штрафы за нарушения законодательства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неналоговые  доходы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871199" y="1919577"/>
        <a:ext cx="2639959" cy="3316234"/>
      </dsp:txXfrm>
    </dsp:sp>
    <dsp:sp modelId="{125979DB-E60B-49BB-9D2A-033BAA6DC526}">
      <dsp:nvSpPr>
        <dsp:cNvPr id="0" name=""/>
        <dsp:cNvSpPr/>
      </dsp:nvSpPr>
      <dsp:spPr>
        <a:xfrm>
          <a:off x="5758203" y="1896937"/>
          <a:ext cx="2776196" cy="3346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Дотации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Субсидии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Субвенции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Иные межбюджетные трансферты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безвозмездные поступления от организаций и физических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</dsp:txBody>
      <dsp:txXfrm>
        <a:off x="5758203" y="1896937"/>
        <a:ext cx="2776196" cy="33465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8C7518-611A-4496-8F29-97CD1D4D8815}">
      <dsp:nvSpPr>
        <dsp:cNvPr id="0" name=""/>
        <dsp:cNvSpPr/>
      </dsp:nvSpPr>
      <dsp:spPr>
        <a:xfrm>
          <a:off x="4114800" y="779859"/>
          <a:ext cx="1791350" cy="326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96"/>
              </a:lnTo>
              <a:lnTo>
                <a:pt x="1791350" y="163496"/>
              </a:lnTo>
              <a:lnTo>
                <a:pt x="1791350" y="326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8ECD3-A892-4742-B087-AD65C29B1056}">
      <dsp:nvSpPr>
        <dsp:cNvPr id="0" name=""/>
        <dsp:cNvSpPr/>
      </dsp:nvSpPr>
      <dsp:spPr>
        <a:xfrm>
          <a:off x="2313654" y="779859"/>
          <a:ext cx="1801145" cy="326993"/>
        </a:xfrm>
        <a:custGeom>
          <a:avLst/>
          <a:gdLst/>
          <a:ahLst/>
          <a:cxnLst/>
          <a:rect l="0" t="0" r="0" b="0"/>
          <a:pathLst>
            <a:path>
              <a:moveTo>
                <a:pt x="1801145" y="0"/>
              </a:moveTo>
              <a:lnTo>
                <a:pt x="1801145" y="163496"/>
              </a:lnTo>
              <a:lnTo>
                <a:pt x="0" y="163496"/>
              </a:lnTo>
              <a:lnTo>
                <a:pt x="0" y="326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1709F-7372-4497-B5D9-9953A988A5DD}">
      <dsp:nvSpPr>
        <dsp:cNvPr id="0" name=""/>
        <dsp:cNvSpPr/>
      </dsp:nvSpPr>
      <dsp:spPr>
        <a:xfrm>
          <a:off x="533398" y="1301"/>
          <a:ext cx="7162803" cy="778557"/>
        </a:xfrm>
        <a:prstGeom prst="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Прогнозируемые собственные доходы бюджета на 2015 год 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446 844,6 тыс. рублей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398" y="1301"/>
        <a:ext cx="7162803" cy="778557"/>
      </dsp:txXfrm>
    </dsp:sp>
    <dsp:sp modelId="{873598CA-215E-4CC1-A9A1-A8E9E5419326}">
      <dsp:nvSpPr>
        <dsp:cNvPr id="0" name=""/>
        <dsp:cNvSpPr/>
      </dsp:nvSpPr>
      <dsp:spPr>
        <a:xfrm>
          <a:off x="685800" y="1106852"/>
          <a:ext cx="3255707" cy="778557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Налоговые доходы –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390 198,8 тыс.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85800" y="1106852"/>
        <a:ext cx="3255707" cy="778557"/>
      </dsp:txXfrm>
    </dsp:sp>
    <dsp:sp modelId="{BC522DF5-DB67-4205-9834-286BA7C56B8A}">
      <dsp:nvSpPr>
        <dsp:cNvPr id="0" name=""/>
        <dsp:cNvSpPr/>
      </dsp:nvSpPr>
      <dsp:spPr>
        <a:xfrm>
          <a:off x="4268502" y="1106852"/>
          <a:ext cx="3275296" cy="778557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56 645,8 тыс. рублей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8502" y="1106852"/>
        <a:ext cx="3275296" cy="778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82000" cy="76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7854696" cy="1828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материалам решения Думы Тайшетского района от 23.12.2014 г. №270 «О бюджете муниципального образования Тайшетский район на 2015 год и на плановый период 2016 и 2017 годов» (в редакции решения Думы Тайшетского района от 30.12.2014 г. № 276)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2763" y="1981200"/>
            <a:ext cx="72984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14399"/>
          <a:ext cx="8229600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162800" cy="715962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Доходы бюджета на 2015 - 2017 годы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382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Расходы бюджета муниципального образования «Тайшетский район» на 2015 – 2017 годы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                      </a:t>
            </a:r>
            <a:r>
              <a:rPr lang="ru-RU" sz="1400" dirty="0" smtClean="0"/>
              <a:t>тыс. рублей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95399"/>
          <a:ext cx="8229600" cy="546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600200"/>
                <a:gridCol w="1600200"/>
                <a:gridCol w="1447800"/>
              </a:tblGrid>
              <a:tr h="38272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7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1 296 703,4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1 344 093,6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1 387 615,7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119 292,7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108 801,2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102 780,7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</a:t>
                      </a:r>
                      <a:r>
                        <a:rPr lang="ru-RU" sz="1400" baseline="0" dirty="0" smtClean="0"/>
                        <a:t>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11 042,3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9 795,2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11 092,6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1 786,7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7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1 005 925,1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1 046 973,7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1 068 381,6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7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54 252,0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64 455,8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74 155,6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71 157,0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67 367,5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68 390,0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7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6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3 178,8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1 451,6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14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</a:t>
                      </a:r>
                      <a:r>
                        <a:rPr lang="ru-RU" sz="1400" baseline="0" dirty="0" smtClean="0"/>
                        <a:t> общего характера бюджетам бюджетной системы РФ (бюджеты поселений)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29 265,0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31 874,0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34 451,0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7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Условно утвержденные расходы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12 533,0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27 340,0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Что такое муниципальные </a:t>
            </a:r>
            <a:r>
              <a:rPr lang="ru-RU" sz="2700" dirty="0" smtClean="0"/>
              <a:t>программы</a:t>
            </a:r>
            <a:r>
              <a:rPr lang="ru-RU" sz="3200" dirty="0" smtClean="0"/>
              <a:t> 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Муниципальная программа - система мероприятий, взаимоувязанных по задачам, срокам осуществления и ресурсам, направленных на достижение конкретных целей муниципальной политики в определенной сфере социально – экономического развития муниципального образования «Тайшетский район»  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2015 год расходы бюджета в рамках муниципальных программ составили 92,6 % от общего объема расходов.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598" y="2971798"/>
          <a:ext cx="8077201" cy="32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2"/>
                <a:gridCol w="1066800"/>
                <a:gridCol w="914400"/>
                <a:gridCol w="1066800"/>
                <a:gridCol w="990600"/>
                <a:gridCol w="1143000"/>
                <a:gridCol w="1066799"/>
              </a:tblGrid>
              <a:tr h="5535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Уд. Вес, %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Уд. Вес, %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Уд. Вес, %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9409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Расходы, всего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1 296 703,4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1 344 093,6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1 387 615,7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32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Муниципальные программы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1 200 596,3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1 246 016,7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1 272 501,3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32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Непрограммные мероприятия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85 543,9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87 774,4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62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Условно утвержденные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12 533,0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27 340,0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Объем расходов на финансовое обеспечение реализации муниципальных программ на 2015 – 2017 годы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         </a:t>
            </a:r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198"/>
          <a:ext cx="8229600" cy="4739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447800"/>
                <a:gridCol w="1447800"/>
                <a:gridCol w="1371600"/>
              </a:tblGrid>
              <a:tr h="3960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1 200 596,3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1 246 016,7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1 272 501,3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«Молодым семьям – доступное жилье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2 523,0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2 652,0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2 652,0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83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муниципальной системы образования»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950 986,7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986 302,0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2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культуры»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117 709,8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136 094,1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156 973,0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3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«Управление муниципальными финансами в муниципальном образовании «Тайшетский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57 426,1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743,9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52 028,3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«Муниципальное управление»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71 765,3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70 121,9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64 209,6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«Стимулирование экономической активности»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сельского хозяйства и регулирования рынков сельскохозяйственной продукции, сырья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продовольствия на 2014-2017 годы и на период до 2020 года»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муниципального образования «Тайшетский  район»       «Молодым семьям – доступное жилье» на 2014 – 2017 годы</a:t>
            </a:r>
            <a:endParaRPr lang="ru-RU" sz="1800" b="1" cap="all" dirty="0">
              <a:ln/>
              <a:solidFill>
                <a:schemeClr val="accent3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447800"/>
            <a:ext cx="7848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культуры, спорта и молодежной политики администрации Тайшетского 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590800"/>
            <a:ext cx="8382000" cy="533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Palatino Linotype" pitchFamily="18" charset="0"/>
              </a:rPr>
              <a:t>Цель программы – создание механизма муниципальной поддержки молодых семей в решении жилищной проблемы на территории Тайшетского района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3352800"/>
            <a:ext cx="83058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достижения цели Программы предлагается решение основной задачи: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Предоставление молодым семьям социальных выплат на приобретение жилого помещения или строительство индивидуального жилого дома.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ttp://im1-tub-ru.yandex.net/i?id=de2553652a66d3f75302d470334a7861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0"/>
            <a:ext cx="1762125" cy="1752600"/>
          </a:xfrm>
          <a:prstGeom prst="rect">
            <a:avLst/>
          </a:prstGeom>
          <a:noFill/>
        </p:spPr>
      </p:pic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5867400" y="4495800"/>
            <a:ext cx="2819400" cy="198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2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37 молодых семей в результате реализации мероприятий Программы;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Приобретение в собственность молодых семей 1 866 кв. м. жилья.</a:t>
            </a:r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743200" y="4495800"/>
            <a:ext cx="25908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Целевые показатели Программы: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Количество молодых семей, улучшивших жилищные условия в результате реализации мероприятий Программы;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Количество квадратных метров приобретенных в собственность молодых семей в ходе реализации Программы.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495800" y="24384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95800" y="31242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62400" y="42672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162800" y="4267200"/>
            <a:ext cx="3810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 </a:t>
            </a:r>
            <a:r>
              <a:rPr lang="ru-RU" sz="1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муниципального</a:t>
            </a:r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образования «Тайшетский район»«Развитие муниципальной </a:t>
            </a:r>
            <a:r>
              <a:rPr lang="ru-RU" sz="1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системы</a:t>
            </a:r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образования» на 2015 – 2017 годы»</a:t>
            </a:r>
            <a:r>
              <a:rPr lang="ru-RU" sz="22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1600" b="1" cap="all" dirty="0">
              <a:ln/>
              <a:solidFill>
                <a:schemeClr val="accent3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4400" y="10668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образования администрации Тайшетского 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1752600"/>
            <a:ext cx="8382000" cy="457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Цель программы – обеспечение доступности современного качественного общего (дошкольного, начального общего, основного общего, среднего общего) и дополнительного образования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43400" y="22860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43400" y="16002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83058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200" dirty="0" smtClean="0"/>
              <a:t>Для достижения цели Программы определены следующие задачи: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/>
              <a:t>Организация предоставления доступного и качественного образования в муниципальных дошкольных образовательных организациях;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/>
              <a:t>Организация предоставления доступного и качественного общего образования в муниципальных образовательных организациях;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/>
              <a:t>Организация предоставления доступного и качественного дополнительного образования детям;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/>
              <a:t>Обеспечение организационных, информационных и финансово-экономических условий предоставления образования.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17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4343400"/>
            <a:ext cx="6477000" cy="213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2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доли  детей в возрасте 1-7 лет, получающих дошкольную образовательную услугу и (или) услугу по их содержанию в муниципальных образовательных учреждениях в общей численности детей в возрасте 1-7 лет  до 60,0%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Снижение доли детей в возрасте 1 – 7 лет, стоящих на учете для определения в муниципальные дошкольные учреждения, в общей численности детей в возрасте 1 – 7 лет  до 25,1%;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Снижение удельного веса детей образовательных учреждений, находящихся по диспансерным наблюдением у фтизиатра по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группам, от общего количества детей в образовательных учреждениях до 0,7%;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Снижение доли выпускников муниципальных общеобразовательных организаций, не получивших аттестат о среднем (общем) образовании, в общей численности выпускников муниципальных общеобразовательных учреждений до 3,0%;</a:t>
            </a:r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114800" y="4114800"/>
            <a:ext cx="990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http://im3-tub-ru.yandex.net/i?id=2f8f436856ecaca6f64d8b9b5a89b1ee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18288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 муниципального образования «Тайшетский район»«Развитие муниципальной системы образования» на 2015 – 2017 годы»</a:t>
            </a:r>
            <a:r>
              <a:rPr lang="ru-RU" sz="22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22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1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8382000" cy="426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200" i="1" u="sng" dirty="0" smtClean="0"/>
              <a:t>Ожидаемые результаты реализации Программы 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доли муниципальных  образовательных учреждений, соответствующих своевременным требованиям обучения, в общем количестве муниципальных образовательных учреждений до 100,0%;</a:t>
            </a:r>
            <a:endParaRPr lang="ru-RU" sz="12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доли детей первой и второй групп здоровья в общей численности обучающихся в муниципальных общеобразовательных учреждениях до 78,0%;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Снижение доли обучающихся в муниципальных общеобразовательных учреждениях, занимающихся во вторую (третью) смену, в общей численности обучающихся в муниципальных общеобразовательных учреждениях до 20,0%;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 расходов бюджета муниципального образования на общее образование в расчете на 1 обучающегося в муниципальных общеобразовательных учреждениях до 88,5 тыс. руб.;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доли детей в возрасте 5 – 18 лет, получающих услуги по дополнительному образованию в организациях различной организационно-правовой формы и формы собственности, в общей численности детей данной возрастной группы до 58,0%;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количества трудоустроенных подростков в возрасте от 14 до 18 лет до 400 человек;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удельного веса учащихся общеобразовательных учреждений, охваченных летним отдыхом и оздоровлением в лагерях дневного пребывания, от общего количества учащихся общеобразовательных учреждений до 26,6%;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удельного веса учащихся общеобразовательных учреждений и их родителей (законных представителей), удовлетворенных качеством и доступностью школьного питания до 98,0%;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Сохранение динамики ведения бухгалтерского и налогового учета, финансово-хозяйственной и экономической деятельности образовательных организаций Тайшетского района на уровне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Осуществление полномочий по организационно-методическому сопровождению деятельности образовательных организаций Тайшетского района в полном объеме (100,0%).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4400" y="9906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образования администрации Тайшетского 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1676400"/>
            <a:ext cx="8382000" cy="457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Цель программы – обеспечение доступности современного качественного общего (дошкольного, начального общего, основного общего, среднего общего) и дополнительного образования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724400" y="1524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67200" y="2209800"/>
            <a:ext cx="914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В настоящее время на территории Тайшетского района действуют: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57400"/>
          </a:xfr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37 дошкольных образовательных организаций, которые посещают 2 936 ребенка;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35 общеобразовательных организаций, в которых обучаются 9 248 школьников;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организации дополнительного образования (ЦТР и ГО «Радуга», Дом детского творчества г. Бирюсинска), всего детей, посещающих учреждения, - 3 390 обучающихся;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учреждение «Центр развития образования Тайшетского района»;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учреждение «Централизованная бухгалтерия Управления образования».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3733800"/>
            <a:ext cx="2667000" cy="2514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19600" y="3657600"/>
            <a:ext cx="3733800" cy="2743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2000" y="3886200"/>
            <a:ext cx="2667000" cy="2514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http://im1-tub-ru.yandex.net/i?id=75220d4668ee6603ddbd4b2e872ad19d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14800"/>
            <a:ext cx="2285999" cy="2286000"/>
          </a:xfrm>
          <a:prstGeom prst="rect">
            <a:avLst/>
          </a:prstGeom>
          <a:noFill/>
        </p:spPr>
      </p:pic>
      <p:pic>
        <p:nvPicPr>
          <p:cNvPr id="7172" name="Picture 4" descr="http://im3-tub-ru.yandex.net/i?id=cf0a1e04d8b9ccdb97078070e4820189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114800"/>
            <a:ext cx="2362200" cy="2286000"/>
          </a:xfrm>
          <a:prstGeom prst="rect">
            <a:avLst/>
          </a:prstGeom>
          <a:noFill/>
        </p:spPr>
      </p:pic>
      <p:pic>
        <p:nvPicPr>
          <p:cNvPr id="9218" name="Picture 2" descr="Архив материалов - Администрация города Тайше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10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0" y="514352"/>
            <a:ext cx="7239000" cy="5524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ЧТО ТАКОЕ «БЮДЖЕТ ДЛЯ ГРАЖДАН» ?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685800" y="4800600"/>
            <a:ext cx="1752600" cy="1447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8382000" cy="5257800"/>
          </a:xfrm>
        </p:spPr>
        <p:txBody>
          <a:bodyPr lIns="108000" rIns="108000">
            <a:noAutofit/>
          </a:bodyPr>
          <a:lstStyle/>
          <a:p>
            <a:pPr algn="just"/>
            <a:r>
              <a:rPr lang="ru-RU" sz="1800" dirty="0" smtClean="0"/>
              <a:t>«Бюджет для граждан» познакомит Вас с положениями основного финансового документа муниципального района – бюджетом муниципального образования «Тайшетский район» на 2015 год и на плановый период 2016 и 2017 годов.</a:t>
            </a:r>
          </a:p>
          <a:p>
            <a:pPr algn="just"/>
            <a:r>
              <a:rPr lang="ru-RU" sz="1800" dirty="0" smtClean="0"/>
              <a:t>Каждый житель Тайшетского района является участником формирования бюджета с одной стороны, как налогоплательщик, наполняя доходы бюджета, с другой  -  он получает часть расходов как потребитель общественных услуг.</a:t>
            </a:r>
          </a:p>
          <a:p>
            <a:pPr marL="2154238" indent="-2154238" algn="just">
              <a:buFont typeface="Arial" pitchFamily="34" charset="0"/>
              <a:buChar char="•"/>
            </a:pPr>
            <a:r>
              <a:rPr lang="ru-RU" sz="1800" dirty="0" smtClean="0"/>
              <a:t>Граждане – и как налогоплательщики, и как потребители общественных благ –должны быть уверены в том, что передаваемые ими в распоряжение 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  <a:p>
            <a:pPr marL="2154238" indent="-2154238" algn="just"/>
            <a:r>
              <a:rPr lang="ru-RU" sz="1800" dirty="0" smtClean="0"/>
              <a:t>                             </a:t>
            </a:r>
          </a:p>
          <a:p>
            <a:pPr marL="2154238" indent="-2154238" algn="just">
              <a:buNone/>
            </a:pPr>
            <a:r>
              <a:rPr lang="ru-RU" sz="1800" dirty="0" smtClean="0"/>
              <a:t>                                     Мы постарались в доступной и понятной для граждан форме показать  основные параметры бюджета муниципального образования «Тайшетский район»</a:t>
            </a:r>
            <a:endParaRPr lang="ru-RU" sz="1800" dirty="0"/>
          </a:p>
        </p:txBody>
      </p:sp>
      <p:pic>
        <p:nvPicPr>
          <p:cNvPr id="1028" name="Picture 4" descr="C:\Users\finupr\Desktop\fed7c7418dd0f5b0d055843e437c01ec4c2b23a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05200"/>
            <a:ext cx="2209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Расходы на реализацию мероприятий Программы в 2015 - 2017 годах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10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</a:t>
            </a:r>
            <a:r>
              <a:rPr lang="ru-RU" sz="1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программа</a:t>
            </a:r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муниципального образования «Тайшетский район»«Развитие культуры» на 2015 – 2017 годы»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1800" y="5029200"/>
            <a:ext cx="5715000" cy="152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100" dirty="0" smtClean="0"/>
              <a:t>Ожидаемые результаты реализации Программы: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количества участников культурно - досуговых  мероприятий до 10 752 человек;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удовлетворенности населения качеством предоставления муниципальных услуг в сфере культуры до 88,0% от числа опрошенных;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количества пользователей МКУК «Межпоселенческая библиотечная система Тайшетского района» – 1 995 человек ежегодно;</a:t>
            </a:r>
          </a:p>
          <a:p>
            <a:pPr>
              <a:buNone/>
            </a:pPr>
            <a:endParaRPr lang="ru-RU" sz="11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1066800"/>
            <a:ext cx="74676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культуры, спорта и молодежной политики администрации Тайшетского 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057400"/>
            <a:ext cx="8382000" cy="838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Цели </a:t>
            </a:r>
            <a:r>
              <a:rPr lang="ru-RU" sz="1400" dirty="0" smtClean="0">
                <a:latin typeface="Palatino Linotype" pitchFamily="18" charset="0"/>
              </a:rPr>
              <a:t>программы – развитие культурного потенциала личности и общества в целом, обеспечение максимальной вовлеченности населения в систематические занятия физкультурой и спортом, обеспечение успешной социализации и эффективной самореализации молодежи, профилактика правонарушений и преступлений на территории Тайшетского района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3124200"/>
            <a:ext cx="83058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достижения цели Программы определены следующие задачи: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культурного потенциала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личности и общества в целом;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условий максимальной вовлеченности населения в систематические занятия физкультурой и спортом;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условий успешной социализации и эффективной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самореализации молодежи;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ru-RU" sz="1200" baseline="0" dirty="0" smtClean="0"/>
              <a:t>Повышение эффективности профилактической работы по предупреждению</a:t>
            </a:r>
            <a:r>
              <a:rPr lang="ru-RU" sz="1200" dirty="0" smtClean="0"/>
              <a:t> правонарушений и преступлений, в том числе террористической направленности;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ru-RU" sz="1200" dirty="0" smtClean="0"/>
              <a:t>Обеспечение эффективности и результативности расходования бюджетных средств.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4034" name="Picture 2" descr="http://im1-tub-ru.yandex.net/i?id=294411a0ba777d4bd0834849394ad8e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953000"/>
            <a:ext cx="1933575" cy="1600200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4572000" y="1905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72000" y="2971800"/>
            <a:ext cx="228600" cy="7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486400" y="4800600"/>
            <a:ext cx="7620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</a:t>
            </a:r>
            <a:r>
              <a:rPr lang="ru-RU" sz="1800" b="1" cap="all" dirty="0" smtClean="0">
                <a:ln/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программа</a:t>
            </a:r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муниципального образования «Тайшетский район»«Развитие культуры» на 2015 – 2017 годы»</a:t>
            </a:r>
            <a:b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05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05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1800" b="1" cap="all" dirty="0">
              <a:ln/>
              <a:solidFill>
                <a:schemeClr val="accent3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4600" y="3200400"/>
            <a:ext cx="6172200" cy="32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dirty="0" smtClean="0"/>
              <a:t>Ожидаемые результаты реализации Программы: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количества посетителей музейных учреждений до 11 400 человек;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количества детей, обучающихся в учреждениях дополнительного образования сферы культуры – 880 обучающихся;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удельного веса населения муниципального образования «Тайшетский район», систематически занимающегося физической культурой и спортом до 6 412 человек;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Доведение количество районных мероприятий, связанных с физической культурой и спортом среди населения до окончания реализации Программы до 57 единиц;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ежегодного количества мероприятий с участием спортсменов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детско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юношеских спортивных школ Тайшетского района во всероссийских , международных, областных, районных соревнованиях и турнирах на уровне 22 мероприятий;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количества молодых людей в возрасте от  14 до 30 лет, задействованных в реализации Программы до 7 000 человек;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общего количества информационных материалов до 20 единиц;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общего количества молодых людей в возрасте от 14 до 30 лет, задействованных в мероприятиях, направленных на формирование жизненной позиции, культуры, патриотизма, гражданственности и толерантности до 560 челок;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исполнения расходных обязательств до 97,7 %;</a:t>
            </a: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1143000"/>
            <a:ext cx="74676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культуры, спорта и молодежной политики администрации Тайшетского 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133600"/>
            <a:ext cx="83820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Цель (цели) программы – развитие культурного потенциала личности и общества в целом, обеспечение максимальной вовлеченности населения в систематические занятия физкультурой и спортом, обеспечение успешной социализации и эффективной самореализации молодежи, профилактика правонарушений и преступлений на территории Тайшетского района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5058" name="Picture 2" descr="http://im3-tub-ru.yandex.net/i?id=e4a0062b9d2a4233134f81bbcf7e9a8a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0"/>
            <a:ext cx="1895475" cy="1809750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>
            <a:off x="4572000" y="1905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257800" y="3048000"/>
            <a:ext cx="838200" cy="7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В настоящее время на территории Тайшетского района  действуют:</a:t>
            </a:r>
            <a:endParaRPr lang="ru-RU" sz="1800" dirty="0"/>
          </a:p>
        </p:txBody>
      </p:sp>
      <p:pic>
        <p:nvPicPr>
          <p:cNvPr id="4" name="Picture 6" descr="http://im0-tub-ru.yandex.net/i?id=e933e56f8f16eee4d7b82684ad8baa19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38600"/>
            <a:ext cx="2209800" cy="2209800"/>
          </a:xfrm>
          <a:prstGeom prst="rect">
            <a:avLst/>
          </a:prstGeom>
          <a:noFill/>
        </p:spPr>
      </p:pic>
      <p:pic>
        <p:nvPicPr>
          <p:cNvPr id="5" name="Picture 10" descr="http://im0-tub-ru.yandex.net/i?id=257bde16d07e976fb16dcae5a23f25c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2057400" cy="22098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1600200"/>
            <a:ext cx="8229600" cy="914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524000"/>
            <a:ext cx="8229600" cy="1752600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учреждения культуры, включая межпоселенческую библиотечную систему Тайшетского района;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краеведческих музея;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 учреждений дополнительного образования (3 детские музыкальные школы, 2 детско-юношеские спортивные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школы, детская художественная школа, школа искусств г. Бирюсинска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всего детей, посещающих учреждения, - 1 564 обучающихся;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Муниципальное учреждение «Централизованная бухгалтерия Управления культуры, спорта и молодежной политики».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im0-tub-ru.yandex.net/i?id=f4a3c2130178e8a7ada6739293bce489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038600"/>
            <a:ext cx="20955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Расходы на реализацию мероприятий программы в 2015 – 2017 годах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«Управление муниципальными финансами в муниципальном образовании «Тайшетский район»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2014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2017 годы»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14478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Финансовое  управление  администрации  Тайшетского  </a:t>
            </a:r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2209800"/>
            <a:ext cx="8001000" cy="73866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Цели программы – обеспечение сбалансированности и устойчивости бюджета муниципального образования «Тайшетский район» в среднесрочной перспективе, эффективное управление муниципальными финансами 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3124200"/>
            <a:ext cx="83058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достижения цели Программы определены следующие задачи: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эффективности бюджетных расходов муниципального образования «Тайшетский район»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качества управления муниципальными финансами;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устойчивости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муниципальных образований, находящихся на территории Тайшетского района.</a:t>
            </a:r>
            <a:endParaRPr kumimoji="0" lang="ru-RU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im1-tub-ru.yandex.net/i?id=ac9e49efb15585ea202b500ac9d68f0d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95800"/>
            <a:ext cx="2057400" cy="1828800"/>
          </a:xfrm>
          <a:prstGeom prst="rect">
            <a:avLst/>
          </a:prstGeom>
          <a:noFill/>
        </p:spPr>
      </p:pic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743200" y="4495800"/>
            <a:ext cx="5943600" cy="18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2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Динамика роста налоговых и неналоговых доходов бюджета муниципального образования «Тайшетский район» до уровня 107,9%;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Отсутствие просроченной кредиторской задолженности по оплате труда (включая начисления на оплату труда) муниципальных учреждений (нулевое значение);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бюджета муниципального района программно-целевым методом в объеме 90,0%.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867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</a:t>
            </a:r>
          </a:p>
          <a:p>
            <a:pPr algn="ctr">
              <a:buNone/>
            </a:pPr>
            <a:endParaRPr lang="ru-RU" sz="21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51175" indent="-3051175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544,4 тыс. руб.           Защита населения и территории от чрезвычайных ситуаций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Поддержка отдельных категорий граждан</a:t>
            </a:r>
          </a:p>
          <a:p>
            <a:pPr algn="ctr">
              <a:buNone/>
            </a:pPr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5825" indent="-21558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37 726,3 тыс. руб.           Предоставление гражданам субсидий на оплату жилых помещений и коммунальных услуг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более 8 000 получателей </a:t>
            </a:r>
          </a:p>
          <a:p>
            <a:pPr>
              <a:buNone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 </a:t>
            </a:r>
            <a:r>
              <a:rPr lang="ru-RU" sz="2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Поддержка семьи и детства</a:t>
            </a:r>
            <a:endParaRPr lang="ru-RU" sz="21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2155825" indent="-21558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1 108,8 тыс. руб.           Обеспечение жильём детей-сирот и детей, оставшихся без попечения родителей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1 квартира</a:t>
            </a:r>
          </a:p>
          <a:p>
            <a:pPr marL="2155825" indent="-21558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12 567,4 тыс. руб.          Обеспечение питанием детей из многодетных и малоимущих семей, посещающих муниципальные общеобразовательные учреждения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 4 107 учащихся </a:t>
            </a:r>
          </a:p>
          <a:p>
            <a:pPr algn="ctr">
              <a:buNone/>
            </a:pPr>
            <a:endParaRPr lang="ru-RU" sz="21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Обеспечение жильём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2155825" indent="-21558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2 400,0 тыс. руб.          Социальные выплаты молодым семьям на приобретение (строительство) жилья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   7  семей</a:t>
            </a:r>
          </a:p>
          <a:p>
            <a:pPr>
              <a:buNone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Межбюджетные отношения </a:t>
            </a:r>
          </a:p>
          <a:p>
            <a:pPr algn="ctr">
              <a:buNone/>
            </a:pPr>
            <a:r>
              <a:rPr lang="ru-RU" sz="21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муниципальными образованиями Тайшетского района</a:t>
            </a:r>
            <a:endParaRPr lang="ru-RU" sz="21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2155825" indent="-2155825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27 238,2 тыс. руб.         Выравнивание бюджетной обеспеченности поселений (дотации из  районного фонда финансовой поддержки поселений)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328863" indent="-2328863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/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«муниципальное Управление»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2015–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2017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годы»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8382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Администрация  Тайшетского  </a:t>
            </a:r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524000"/>
            <a:ext cx="8001000" cy="73866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Цель программы – совершенствование деятельности администрации «Тайшетского района» по реализации своих полномочий в сфере социально – экономического развития муниципального образования «Тайшетский район»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2438400"/>
            <a:ext cx="83058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достижения цели Программы определены следующие задачи: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условий для осуществления деятельности администрации Тайшетского района по решению вопросов местного значения и исполнения переданных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полномочий;</a:t>
            </a:r>
            <a:endParaRPr kumimoji="0" lang="ru-RU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Реализация областной и районной политики в области охраны труда,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обеспечивающей сохранение жизни, здоровья и профессиональной активности работников в процессе трудовой деятельности, как приоритетной составляющей социально – экономического развития Тайшетского района.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971800" y="3810000"/>
            <a:ext cx="5715000" cy="2743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2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Информирование население Тайшетского района путем публикаций и размещения материалов о деятельности администрации Тайшетского района в средствах массовой информации ежегодно не менее 265 единиц;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доли муниципальных служащих администрации Тайшетского района, повысивших квалификацию и прошедших профессиональную переподготовку от запланированного на обучение количества муниципальных служащих –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Исполнение материально – техническое обеспечение подготовки и проведения выборов – 100,%;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Ежегодная экономия финансовых средств по результатам проведения закупок конкурентными способами в соответствии с Федеральным законом от 05.04.2013 г. № 44-ФЗ «О контрактной системе в сфере закупок, товаров, работ, услуг для обеспечения государственных и муниципальных нужд не менее 6,4 %;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Сохранение доли проектов нормативных правовых актов, нормативных правовых актов, в отношении которых проведена антикоррупционная экспертиза –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Сохранение доли выполненных мероприятий по предупреждению и ликвидации чрезвычайных ситуаций от запланированных – 100,0%;</a:t>
            </a:r>
          </a:p>
          <a:p>
            <a:pPr algn="just">
              <a:buFont typeface="Wingdings" pitchFamily="2" charset="2"/>
              <a:buChar char="ü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pic>
        <p:nvPicPr>
          <p:cNvPr id="48130" name="Picture 2" descr="http://im0-tub-ru.yandex.net/i?id=048e2a8a7341907941021b13bf64a64a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19600"/>
            <a:ext cx="22098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2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Укомплектование списков кандидатов в присяжные заседатели федеральных судов общей юрисдикции в российской Федерации в рамках реализации функций государственной судебной власти на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количества лиц, удостоенных Почетной грамотой мэра Тайшетского района за весь срок реализации Программы - 262 человека;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количества объектов лицензирования, осуществляющих розничную продажу алкогольной продукции на уровне 215 единиц;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Исполнение поступивших запросов юридических и физических лиц в части осуществления полномочий по хранению, комплектованию, учету и использованию архивных документов за весь период реализации Программы –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удельного веса рассмотренных дел об административных правонарушениях от общего количества дел об административных правонарушениях в части осуществления переданных государственных полномочий административной комиссией по рассмотрению дел об административных правонарушениях за весь срок реализации Программы на уровне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удельного веса муниципальных служащих, успешно прошедших аттестацию от числа муниципальных служащих, включенных в график прохождения аттестации –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количества рабочих мест, прошедших специальную оценку условий труда до 70  (ед.);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доли руководителей и специалистов, обученных и прошедших проверку знаний требований охраны труда, от общего количества подлежащих обучению за период реализации Программы – 100,0%;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количества ежегодно проводимых конкурсов в сфере охраны труда на уровне 3 (ед.);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удельного веса работников, охваченных действием коллективных договоров с 32,3% до 41,4%;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Увеличение удельного веса проведенных контрольных мероприятий в общем количестве учреждений, подлежащих ведомственному контролю в соответствующем году- 100,0%.</a:t>
            </a:r>
          </a:p>
          <a:p>
            <a:pPr algn="just">
              <a:buFont typeface="Wingdings" pitchFamily="2" charset="2"/>
              <a:buChar char="ü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«муниципальное Управление»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2015–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2017 годы»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1430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Администрация  Тайшетского  </a:t>
            </a:r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981200"/>
            <a:ext cx="8001000" cy="73866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Цель программы – совершенствование деятельности администрации «Тайшетского района» по реализации своих полномочий в сфере социально – экономического развития муниципального образования «Тайшетский район»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86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объема инвестиций в основной капитал из всех источников в расчете на одного жителя Тайшетского района до 223,16 тыс. рублей;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числа субъектов малого и среднего предпринимательства в расчете на 10 тысяч человек населения до 250,8 (ед.);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среднесписочной численности работников, занятых на малых и средних предприятиях на 4,298 (тыс. чел.);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налоговых поступлений по специальным режимам налогообложения от субъектов малого и среднего предпринимательства в бюджет муниципального образования «Тайшетский район» до 29 330,7 тыс. рублей.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</a:t>
            </a:r>
            <a:r>
              <a:rPr lang="ru-RU" sz="18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программа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«Стимулирование экономической активности»                           на 2015–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2017 годы»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2954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Администрация  Тайшетского  </a:t>
            </a:r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2133600"/>
            <a:ext cx="8001000" cy="307777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Цель программы – развитие экономического потенциала Тайшетского района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2819400"/>
            <a:ext cx="83058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достижения цели Программы определены следующие задачи: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инвестиционной привлекательности Тайшетского района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благоприятных условий для развития субъектов малого и среднего предпринимательства.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14352"/>
            <a:ext cx="6553200" cy="552448"/>
          </a:xfrm>
        </p:spPr>
        <p:txBody>
          <a:bodyPr/>
          <a:lstStyle/>
          <a:p>
            <a:r>
              <a:rPr lang="en-US" dirty="0" smtClean="0"/>
              <a:t>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4343400"/>
            <a:ext cx="2438400" cy="1905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8153400" cy="50292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Разработчиком документа «Бюджет для граждан» является Финансовое управление, являющее структурным подразделением администрации Тайшетского района, осуществляющее управление муниципальными финансами.</a:t>
            </a:r>
          </a:p>
          <a:p>
            <a:pPr algn="ctr">
              <a:buNone/>
            </a:pPr>
            <a:r>
              <a:rPr lang="ru-RU" sz="1800" dirty="0" smtClean="0"/>
              <a:t>   </a:t>
            </a:r>
            <a:r>
              <a:rPr lang="en-US" sz="1800" dirty="0" smtClean="0"/>
              <a:t>                                    </a:t>
            </a:r>
            <a:r>
              <a:rPr lang="ru-RU" sz="1800" dirty="0" smtClean="0"/>
              <a:t> Основные задачи управления:</a:t>
            </a:r>
          </a:p>
          <a:p>
            <a:pPr marL="2697163" indent="-2697163" algn="just">
              <a:buNone/>
            </a:pPr>
            <a:r>
              <a:rPr lang="ru-RU" sz="1800" dirty="0" smtClean="0"/>
              <a:t>                                            - составление проекта районного бюджета на очередной финансовый год и плановый период;</a:t>
            </a:r>
          </a:p>
          <a:p>
            <a:pPr marL="2511425" indent="-2511425" algn="just">
              <a:buNone/>
            </a:pPr>
            <a:r>
              <a:rPr lang="ru-RU" sz="1800" dirty="0" smtClean="0"/>
              <a:t>                                             - организация исполнения районного бюджета;</a:t>
            </a:r>
          </a:p>
          <a:p>
            <a:pPr marL="2511425" indent="-2511425" algn="just">
              <a:buNone/>
            </a:pPr>
            <a:r>
              <a:rPr lang="ru-RU" sz="1800" dirty="0" smtClean="0"/>
              <a:t>                                             - управление муниципальным  долгом;</a:t>
            </a:r>
          </a:p>
          <a:p>
            <a:pPr marL="2697163" indent="-2697163" algn="just">
              <a:buNone/>
            </a:pPr>
            <a:r>
              <a:rPr lang="ru-RU" sz="1800" dirty="0" smtClean="0"/>
              <a:t>                                            - осуществление муниципального  финансового  контроля.</a:t>
            </a:r>
          </a:p>
          <a:p>
            <a:pPr marL="2697163" indent="-2697163" algn="just">
              <a:buNone/>
            </a:pPr>
            <a:r>
              <a:rPr lang="ru-RU" sz="1800" i="1" dirty="0" smtClean="0"/>
              <a:t>                                                                </a:t>
            </a:r>
            <a:r>
              <a:rPr lang="ru-RU" sz="1800" i="1" u="sng" dirty="0" smtClean="0"/>
              <a:t> Контактная информация</a:t>
            </a:r>
          </a:p>
          <a:p>
            <a:pPr marL="2697163" indent="-2697163" algn="just">
              <a:buNone/>
            </a:pPr>
            <a:r>
              <a:rPr lang="ru-RU" sz="1600" i="1" dirty="0" smtClean="0"/>
              <a:t>                                                       Начальник Управления </a:t>
            </a:r>
            <a:r>
              <a:rPr lang="ru-RU" sz="1600" dirty="0" smtClean="0"/>
              <a:t>Вахрушева Тамара Михайловна</a:t>
            </a:r>
          </a:p>
          <a:p>
            <a:pPr marL="2697163" indent="-2697163" algn="just">
              <a:buNone/>
            </a:pPr>
            <a:r>
              <a:rPr lang="ru-RU" sz="1600" i="1" dirty="0" smtClean="0"/>
              <a:t>                                                       Адрес    </a:t>
            </a:r>
            <a:r>
              <a:rPr lang="ru-RU" sz="1600" dirty="0" smtClean="0"/>
              <a:t>г. Тайшет ул. Суворова</a:t>
            </a:r>
            <a:r>
              <a:rPr lang="en-US" sz="1600" dirty="0" smtClean="0"/>
              <a:t>. 13</a:t>
            </a:r>
            <a:endParaRPr lang="ru-RU" sz="1600" dirty="0" smtClean="0"/>
          </a:p>
          <a:p>
            <a:pPr marL="2697163" indent="-2697163" algn="just">
              <a:buNone/>
            </a:pPr>
            <a:r>
              <a:rPr lang="ru-RU" sz="1600" i="1" dirty="0" smtClean="0"/>
              <a:t>                                                       Телефон, факс  8(39563)2-12-41</a:t>
            </a:r>
          </a:p>
          <a:p>
            <a:pPr marL="2697163" indent="-2697163" algn="just">
              <a:buNone/>
            </a:pPr>
            <a:r>
              <a:rPr lang="ru-RU" sz="1600" i="1" dirty="0" smtClean="0"/>
              <a:t>                                                       Адрес электронной почты  </a:t>
            </a:r>
            <a:r>
              <a:rPr lang="en-US" sz="1600" b="1" i="1" dirty="0" smtClean="0"/>
              <a:t>fin31@gfu.ru</a:t>
            </a:r>
            <a:endParaRPr lang="ru-RU" sz="1800" b="1" i="1" dirty="0" smtClean="0"/>
          </a:p>
        </p:txBody>
      </p:sp>
      <p:pic>
        <p:nvPicPr>
          <p:cNvPr id="2050" name="Picture 2" descr="C:\Users\finupr\Desktop\i7EWKVGO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2743200"/>
            <a:ext cx="2514599" cy="35052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219200" y="609600"/>
            <a:ext cx="6858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 Финансовом управлении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Autofit/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Муниципальная программа </a:t>
            </a:r>
            <a:r>
              <a:rPr lang="ru-RU" sz="1600" b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«развитие сельского хозяйства и регулирования рынков сельскохозяйственной продукции, сырья и продовольствия на 2014 – 2017 годы и на период до 2020 года»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295400"/>
            <a:ext cx="7467600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Ответственный исполнитель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Отдел сельского хозяйства  администрации  Тайшетского  </a:t>
            </a:r>
            <a:r>
              <a:rPr lang="ru-RU" sz="1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района</a:t>
            </a:r>
            <a:endParaRPr lang="ru-RU" sz="1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2057400"/>
            <a:ext cx="8001000" cy="523220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alatino Linotype" pitchFamily="18" charset="0"/>
              </a:rPr>
              <a:t>Цель программы – повышение конкурентоспособности сельскохозяйственной продукции на внутреннем и внешнем рынках</a:t>
            </a:r>
            <a:endParaRPr lang="ru-RU" sz="1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2971800"/>
            <a:ext cx="83058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достижения цели Программы определены следующие задачи: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комфортных условий жизнедеятельности в сельской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местности;</a:t>
            </a:r>
            <a:endParaRPr kumimoji="0" lang="ru-RU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условий для развития сельского хозяйства района.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i="1" u="sng" dirty="0" smtClean="0"/>
              <a:t>Ожидаемые результаты реализации Программы: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количества вновь зарегистрировавшихся крестьянских (фермерских) хозяйств на 14 ед.;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Увеличение рентабельности сельскохозяйственных организаций до 17,47%;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Количество построенного (приобретенного) жилья, гражданами проживающим в сельской местности Тайшетского района, в том числе молодыми семьями и молодыми специалистами, за счет средств федерального бюджета и бюджета Иркутской области – 146 ед.;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Количество построенного (приобретенного) жилья, предоставляемого молодым семьям и молодым специалистам по договору найма жилого помещения на 6 ед.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Прирост сельских населенных пунктов, обеспеченных фельдшерско – акушерскими пунктами на 6 единиц.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Объем расходов на непрограммные мероприятия на 2015 – 2017 годы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                                       </a:t>
            </a:r>
            <a:r>
              <a:rPr lang="ru-RU" sz="1300" dirty="0" smtClean="0"/>
              <a:t>тыс. рублей</a:t>
            </a:r>
            <a:endParaRPr lang="ru-RU" sz="13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599" cy="469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990600"/>
                <a:gridCol w="1066800"/>
                <a:gridCol w="1066800"/>
                <a:gridCol w="1219200"/>
                <a:gridCol w="881742"/>
                <a:gridCol w="1175657"/>
              </a:tblGrid>
              <a:tr h="35213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Уд. Вес,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Уд. Вес,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Уд. Вес, %</a:t>
                      </a:r>
                      <a:endParaRPr lang="ru-RU" sz="1200" dirty="0"/>
                    </a:p>
                  </a:txBody>
                  <a:tcPr/>
                </a:tc>
              </a:tr>
              <a:tr h="6946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Непрограммные мероприятия, Всего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96 107,1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85 543,9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87 774,4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1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98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жильём детей-сирот и детей, оставшихся без попечения родителей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4 435,2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983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гражданам субсидий на оплату жилых помещений и коммунальных услуг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40 704,7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40 704,7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40 704,7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231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Осуществление</a:t>
                      </a:r>
                      <a:r>
                        <a:rPr lang="ru-RU" sz="1400" b="0" baseline="0" dirty="0" smtClean="0"/>
                        <a:t> областных государственных полномочий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6 422,9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6 422,9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6 422,9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Бюджет – это баланс доходов и расходов</a:t>
            </a:r>
            <a:br>
              <a:rPr lang="ru-RU" sz="2400" dirty="0" smtClean="0"/>
            </a:br>
            <a:r>
              <a:rPr lang="ru-RU" sz="2400" dirty="0" smtClean="0"/>
              <a:t> на определенный срок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i="1" dirty="0" smtClean="0"/>
              <a:t>Доходы -поступающие в бюджет денежные средства. </a:t>
            </a:r>
            <a:r>
              <a:rPr lang="ru-RU" sz="1700" dirty="0" smtClean="0"/>
              <a:t>Доходы бюджетов формируются в соответствии с бюджетным законодательством РФ, законодательством о налогах и сборах и законодательством об иных обязательных платежах</a:t>
            </a:r>
            <a:r>
              <a:rPr lang="ru-RU" sz="2200" dirty="0" smtClean="0"/>
              <a:t>.</a:t>
            </a:r>
            <a:endParaRPr lang="ru-RU" dirty="0" smtClean="0"/>
          </a:p>
          <a:p>
            <a:pPr algn="just"/>
            <a:r>
              <a:rPr lang="ru-RU" i="1" dirty="0" smtClean="0"/>
              <a:t>Расходы - выплачиваемые из бюджета денежные </a:t>
            </a:r>
            <a:r>
              <a:rPr lang="ru-RU" dirty="0" smtClean="0"/>
              <a:t>средства. </a:t>
            </a:r>
            <a:r>
              <a:rPr lang="ru-RU" sz="1700" dirty="0" smtClean="0"/>
              <a:t>Это затраты, формирующиеся в связи с выполнением государством и органами местного самоуправления своих конституционных и уставных функций.</a:t>
            </a:r>
          </a:p>
          <a:p>
            <a:pPr algn="just"/>
            <a:r>
              <a:rPr lang="ru-RU" i="1" dirty="0" smtClean="0"/>
              <a:t>дефицит бюджета - превышение расходов бюджета над его доходами.</a:t>
            </a:r>
          </a:p>
          <a:p>
            <a:pPr algn="just"/>
            <a:r>
              <a:rPr lang="ru-RU" i="1" dirty="0" smtClean="0"/>
              <a:t>профицит бюджета - превышение доходов бюджета над его расходами.</a:t>
            </a:r>
          </a:p>
          <a:p>
            <a:pPr algn="just"/>
            <a:r>
              <a:rPr lang="ru-RU" i="1" dirty="0" smtClean="0"/>
              <a:t>При сбалансированности бюджета расходы равны доходам.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77200" cy="5524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Составление проекта  районного  бюджета основывается на:</a:t>
            </a:r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685800" y="5486400"/>
            <a:ext cx="8077200" cy="762000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Районный бюджет на 2015 год и плановый период 2016 и 2017 годов сформирован в программном формате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609600" y="1447800"/>
          <a:ext cx="8077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152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</a:t>
            </a:r>
            <a:r>
              <a:rPr lang="ru-RU" sz="2000" b="1" dirty="0" smtClean="0"/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Основные задачи бюджетной  и налоговой </a:t>
            </a:r>
            <a:r>
              <a:rPr lang="ru-RU" sz="2000" dirty="0" smtClean="0">
                <a:solidFill>
                  <a:srgbClr val="7030A0"/>
                </a:solidFill>
              </a:rPr>
              <a:t> на </a:t>
            </a:r>
            <a:r>
              <a:rPr lang="ru-RU" sz="2000" dirty="0" smtClean="0">
                <a:solidFill>
                  <a:srgbClr val="7030A0"/>
                </a:solidFill>
              </a:rPr>
              <a:t>2015 год и на плановый период 2016 и 2017 годов: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b="1" dirty="0" smtClean="0"/>
              <a:t>-  </a:t>
            </a:r>
            <a:r>
              <a:rPr lang="ru-RU" sz="1600" dirty="0" smtClean="0"/>
              <a:t>обеспечение  сбалансированности и устойчивости бюджета муниципального образования«Тайшетский  район» в среднесрочной перспективе; </a:t>
            </a:r>
            <a:br>
              <a:rPr lang="ru-RU" sz="1600" dirty="0" smtClean="0"/>
            </a:br>
            <a:r>
              <a:rPr lang="ru-RU" sz="1600" dirty="0" smtClean="0"/>
              <a:t>- повышение эффективности бюджетных расходов муниципального образования «Тайшетский  район»; </a:t>
            </a:r>
            <a:br>
              <a:rPr lang="ru-RU" sz="1600" dirty="0" smtClean="0"/>
            </a:br>
            <a:r>
              <a:rPr lang="ru-RU" sz="1600" dirty="0" smtClean="0"/>
              <a:t>- повышение качества  управления муниципальными финансами;</a:t>
            </a:r>
            <a:br>
              <a:rPr lang="ru-RU" sz="1600" dirty="0" smtClean="0"/>
            </a:br>
            <a:r>
              <a:rPr lang="ru-RU" sz="1600" dirty="0" smtClean="0"/>
              <a:t> повышение открытости (прозрачности) бюджета и бюджетного процесса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62000" y="2209800"/>
          <a:ext cx="7848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гнутая влево стрелка 5"/>
          <p:cNvSpPr/>
          <p:nvPr/>
        </p:nvSpPr>
        <p:spPr>
          <a:xfrm>
            <a:off x="304800" y="2743200"/>
            <a:ext cx="381000" cy="45720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304800" y="3429000"/>
            <a:ext cx="381000" cy="45720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304800" y="4038600"/>
            <a:ext cx="381000" cy="45720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04800" y="4572000"/>
            <a:ext cx="381000" cy="45720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304800" y="5181600"/>
            <a:ext cx="381000" cy="45720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304800" y="5867400"/>
            <a:ext cx="381000" cy="533400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Основные параметры бюджета муниципального образования «Тайшетский район» на 2015 год и на плановый период  2016 и 2017 годов 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                      тыс. рублей   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752600"/>
                <a:gridCol w="1752600"/>
                <a:gridCol w="1676400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</a:t>
                      </a:r>
                      <a:r>
                        <a:rPr lang="ru-RU" baseline="0" dirty="0" smtClean="0"/>
                        <a:t> Всего,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1 265 757,9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1 327 405,8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1 359</a:t>
                      </a:r>
                      <a:r>
                        <a:rPr lang="ru-RU" b="1" baseline="0" dirty="0" smtClean="0">
                          <a:latin typeface="Times New Roman" pitchFamily="18" charset="0"/>
                        </a:rPr>
                        <a:t> 949,6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</a:t>
                      </a:r>
                      <a:r>
                        <a:rPr lang="ru-RU" baseline="0" dirty="0" smtClean="0"/>
                        <a:t> и неналоговые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449 371,6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484 612,6 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519 129,5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 от</a:t>
                      </a:r>
                      <a:r>
                        <a:rPr lang="ru-RU" baseline="0" dirty="0" smtClean="0"/>
                        <a:t> других бюджетов бюджетной системы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816</a:t>
                      </a:r>
                      <a:r>
                        <a:rPr lang="ru-RU" b="1" baseline="0" dirty="0" smtClean="0">
                          <a:latin typeface="Times New Roman" pitchFamily="18" charset="0"/>
                        </a:rPr>
                        <a:t> 386,3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842 793,2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840 820,1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1 296 703,3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1 344 093,6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1 387 615,7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 -</a:t>
                      </a:r>
                      <a:r>
                        <a:rPr lang="ru-RU" baseline="0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30 945,4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16 687,8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27 666,1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 дефицита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6,9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3,4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</a:rPr>
                        <a:t>5,3</a:t>
                      </a:r>
                      <a:endParaRPr lang="ru-RU" b="1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ДОХОДЫ БЮДЖЕТА –</a:t>
            </a:r>
            <a:br>
              <a:rPr lang="ru-RU" sz="1800" dirty="0" smtClean="0"/>
            </a:br>
            <a:r>
              <a:rPr lang="ru-RU" sz="1800" dirty="0" smtClean="0"/>
              <a:t>безвозвратные и безвозмездные поступления денежных средств в бюджет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600200" y="2895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343400" y="29718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467600" y="29718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704088"/>
          <a:ext cx="8229600" cy="188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2819399"/>
          <a:ext cx="4038600" cy="2892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990600"/>
                <a:gridCol w="914400"/>
              </a:tblGrid>
              <a:tr h="3240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Тыс. 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Доля, (%)</a:t>
                      </a:r>
                      <a:endParaRPr lang="ru-RU" sz="1200" dirty="0"/>
                    </a:p>
                  </a:txBody>
                  <a:tcPr/>
                </a:tc>
              </a:tr>
              <a:tr h="4543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доходы физических лиц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337 832,0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83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налог на вмененный доход для отдельных видов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37 633,2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60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сельскохозяйственный налог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1 188,8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Государственная пошлина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13 544,8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налоговые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2819399"/>
          <a:ext cx="41910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264"/>
                <a:gridCol w="948906"/>
                <a:gridCol w="869830"/>
              </a:tblGrid>
              <a:tr h="4591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Тыс. 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Доля, (%)</a:t>
                      </a:r>
                      <a:endParaRPr lang="ru-RU" sz="1200" dirty="0"/>
                    </a:p>
                  </a:txBody>
                  <a:tcPr/>
                </a:tc>
              </a:tr>
              <a:tr h="8264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9 286,0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Плата за негативное воздействие на окружающую среду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955,8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оказания платных услуг (работ)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41 420,0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Доходы от продажи имущества 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и земельных участков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1 330,0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Штрафы за нарушения законодательства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3 604,0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54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неналоговые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2931</TotalTime>
  <Words>3718</Words>
  <Application>Microsoft Office PowerPoint</Application>
  <PresentationFormat>Экран (4:3)</PresentationFormat>
  <Paragraphs>571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 </vt:lpstr>
      <vt:lpstr>ЧТО ТАКОЕ «БЮДЖЕТ ДЛЯ ГРАЖДАН» ?</vt:lpstr>
      <vt:lpstr>                 </vt:lpstr>
      <vt:lpstr>Бюджет – это баланс доходов и расходов  на определенный срок</vt:lpstr>
      <vt:lpstr>Составление проекта  районного  бюджета основывается на:</vt:lpstr>
      <vt:lpstr>            Основные задачи бюджетной  и налоговой  на 2015 год и на плановый период 2016 и 2017 годов:  -  обеспечение  сбалансированности и устойчивости бюджета муниципального образования«Тайшетский  район» в среднесрочной перспективе;  - повышение эффективности бюджетных расходов муниципального образования «Тайшетский  район»;  - повышение качества  управления муниципальными финансами;  повышение открытости (прозрачности) бюджета и бюджетного процесса    </vt:lpstr>
      <vt:lpstr>Основные параметры бюджета муниципального образования «Тайшетский район» на 2015 год и на плановый период  2016 и 2017 годов                                                                                                          тыс. рублей                                       </vt:lpstr>
      <vt:lpstr>ДОХОДЫ БЮДЖЕТА – безвозвратные и безвозмездные поступления денежных средств в бюджет</vt:lpstr>
      <vt:lpstr>Слайд 9</vt:lpstr>
      <vt:lpstr>Слайд 10</vt:lpstr>
      <vt:lpstr>                               Доходы бюджета на 2015 - 2017 годы</vt:lpstr>
      <vt:lpstr>Слайд 12</vt:lpstr>
      <vt:lpstr>Расходы бюджета муниципального образования «Тайшетский район» на 2015 – 2017 годы                                                                                                                                      тыс. рублей</vt:lpstr>
      <vt:lpstr>Что такое муниципальные программы ?</vt:lpstr>
      <vt:lpstr>Объем расходов на финансовое обеспечение реализации муниципальных программ на 2015 – 2017 годы                                                                                                                         тыс. рублей</vt:lpstr>
      <vt:lpstr>Муниципальная программа муниципального образования «Тайшетский  район»       «Молодым семьям – доступное жилье» на 2014 – 2017 годы</vt:lpstr>
      <vt:lpstr>         Муниципальная программа  муниципального образования «Тайшетский район»«Развитие муниципальной системы образования» на 2015 – 2017 годы»  </vt:lpstr>
      <vt:lpstr>         Муниципальная программа  муниципального образования «Тайшетский район»«Развитие муниципальной системы образования» на 2015 – 2017 годы»  </vt:lpstr>
      <vt:lpstr>В настоящее время на территории Тайшетского района действуют:</vt:lpstr>
      <vt:lpstr>Расходы на реализацию мероприятий Программы в 2015 - 2017 годах</vt:lpstr>
      <vt:lpstr>Муниципальная программа  муниципального образования «Тайшетский район»«Развитие культуры» на 2015 – 2017 годы»   </vt:lpstr>
      <vt:lpstr>Муниципальная программа  муниципального образования «Тайшетский район»«Развитие культуры» на 2015 – 2017 годы»  </vt:lpstr>
      <vt:lpstr>В настоящее время на территории Тайшетского района  действуют:</vt:lpstr>
      <vt:lpstr>Расходы на реализацию мероприятий программы в 2015 – 2017 годах</vt:lpstr>
      <vt:lpstr>Муниципальная программа «Управление муниципальными финансами в муниципальном образовании «Тайшетский район» на 2014 – 2017 годы»</vt:lpstr>
      <vt:lpstr>Слайд 26</vt:lpstr>
      <vt:lpstr>Муниципальная программа «муниципальное Управление» на 2015– 2017 годы»</vt:lpstr>
      <vt:lpstr>Муниципальная программа «муниципальное Управление» на 2015– 2017 годы»</vt:lpstr>
      <vt:lpstr>Муниципальная программа «Стимулирование экономической активности»                           на 2015– 2017 годы»</vt:lpstr>
      <vt:lpstr>Муниципальная программа «развитие сельского хозяйства и регулирования рынков сельскохозяйственной продукции, сырья и продовольствия на 2014 – 2017 годы и на период до 2020 года»</vt:lpstr>
      <vt:lpstr>Объем расходов на непрограммные мероприятия на 2015 – 2017 годы                                                                                                                                                       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Финуправление</cp:lastModifiedBy>
  <cp:revision>352</cp:revision>
  <dcterms:modified xsi:type="dcterms:W3CDTF">2015-03-31T10:18:25Z</dcterms:modified>
</cp:coreProperties>
</file>