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64" r:id="rId4"/>
    <p:sldId id="259" r:id="rId5"/>
    <p:sldId id="257" r:id="rId6"/>
    <p:sldId id="262" r:id="rId7"/>
    <p:sldId id="265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BABFF"/>
    <a:srgbClr val="FFFF66"/>
    <a:srgbClr val="FA936A"/>
    <a:srgbClr val="5BB9FF"/>
    <a:srgbClr val="C09CB8"/>
    <a:srgbClr val="3CE4A4"/>
    <a:srgbClr val="FFFC5A"/>
    <a:srgbClr val="FA9972"/>
    <a:srgbClr val="19B7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nupr\&#1056;&#1072;&#1073;&#1086;&#1095;&#1080;&#1081;%20&#1089;&#1090;&#1086;&#1083;\&#1041;&#1102;&#1076;&#1078;&#1077;&#1090;%20&#1076;&#1083;&#1103;%20&#1075;&#1088;&#1072;&#1078;&#1076;&#1072;&#1085;\&#1090;&#1072;&#1073;&#1083;&#1080;&#1094;&#1072;%20&#1082;%20&#1085;&#1072;&#1088;&#1086;&#1076;&#1085;&#1086;&#1084;&#1091;%20&#1073;&#1102;&#1076;&#1078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inupr\&#1056;&#1072;&#1073;&#1086;&#1095;&#1080;&#1081;%20&#1089;&#1090;&#1086;&#1083;\&#1090;&#1072;&#1073;&#1083;&#1080;&#1094;&#1072;%20&#1082;%20&#1085;&#1072;&#1088;&#1086;&#1076;&#1085;&#1086;&#1084;&#1091;%20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finupr\&#1056;&#1072;&#1073;&#1086;&#1095;&#1080;&#1081;%20&#1089;&#1090;&#1086;&#1083;\&#1076;&#1080;&#1072;&#1075;&#1088;&#1072;&#1084;&#1084;&#1099;%20&#1088;&#1072;&#1089;&#1093;&#1086;&#1076;&#1099;%202014&#1075;.%20-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Доходы и расходы бюджета муниципального района и</a:t>
            </a:r>
          </a:p>
          <a:p>
            <a:pPr>
              <a:defRPr sz="1400"/>
            </a:pPr>
            <a:r>
              <a:rPr lang="ru-RU" sz="1400"/>
              <a:t> бюджетов поселений</a:t>
            </a:r>
          </a:p>
        </c:rich>
      </c:tx>
      <c:layout>
        <c:manualLayout>
          <c:xMode val="edge"/>
          <c:yMode val="edge"/>
          <c:x val="0.25291553389585958"/>
          <c:y val="1.9047614286310674E-2"/>
        </c:manualLayout>
      </c:layout>
    </c:title>
    <c:plotArea>
      <c:layout>
        <c:manualLayout>
          <c:layoutTarget val="inner"/>
          <c:xMode val="edge"/>
          <c:yMode val="edge"/>
          <c:x val="0.13894435829792431"/>
          <c:y val="0.14692859719320187"/>
          <c:w val="0.84230031348383383"/>
          <c:h val="0.59546291826948661"/>
        </c:manualLayout>
      </c:layout>
      <c:lineChart>
        <c:grouping val="standard"/>
        <c:ser>
          <c:idx val="0"/>
          <c:order val="0"/>
          <c:tx>
            <c:strRef>
              <c:f>'динамика доходов'!$A$4</c:f>
              <c:strCache>
                <c:ptCount val="1"/>
                <c:pt idx="0">
                  <c:v>Доходы бюджета муниципального района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numRef>
              <c:f>'динамика доходов'!$B$3:$I$3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'динамика доходов'!$B$4:$H$4</c:f>
              <c:numCache>
                <c:formatCode>#,##0.0</c:formatCode>
                <c:ptCount val="7"/>
                <c:pt idx="0">
                  <c:v>1358487.1</c:v>
                </c:pt>
                <c:pt idx="1">
                  <c:v>1129331.8</c:v>
                </c:pt>
                <c:pt idx="2">
                  <c:v>1232657.8</c:v>
                </c:pt>
                <c:pt idx="3">
                  <c:v>1398210.9</c:v>
                </c:pt>
                <c:pt idx="4">
                  <c:v>1623582.2</c:v>
                </c:pt>
                <c:pt idx="5">
                  <c:v>1370427.7</c:v>
                </c:pt>
                <c:pt idx="6">
                  <c:v>1283715.5</c:v>
                </c:pt>
              </c:numCache>
            </c:numRef>
          </c:val>
        </c:ser>
        <c:ser>
          <c:idx val="1"/>
          <c:order val="1"/>
          <c:tx>
            <c:strRef>
              <c:f>'динамика доходов'!$A$5</c:f>
              <c:strCache>
                <c:ptCount val="1"/>
                <c:pt idx="0">
                  <c:v>Расходы бюджета муниципального района</c:v>
                </c:pt>
              </c:strCache>
            </c:strRef>
          </c:tx>
          <c:spPr>
            <a:ln>
              <a:solidFill>
                <a:srgbClr val="0F15FD"/>
              </a:solidFill>
            </a:ln>
          </c:spPr>
          <c:marker>
            <c:spPr>
              <a:solidFill>
                <a:srgbClr val="0F15FD"/>
              </a:solidFill>
            </c:spPr>
          </c:marker>
          <c:cat>
            <c:numRef>
              <c:f>'динамика доходов'!$B$3:$I$3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'динамика доходов'!$B$5:$H$5</c:f>
              <c:numCache>
                <c:formatCode>#,##0.0</c:formatCode>
                <c:ptCount val="7"/>
                <c:pt idx="0">
                  <c:v>1366271.8</c:v>
                </c:pt>
                <c:pt idx="1">
                  <c:v>1136377</c:v>
                </c:pt>
                <c:pt idx="2">
                  <c:v>1211431.5</c:v>
                </c:pt>
                <c:pt idx="3">
                  <c:v>1366867.8</c:v>
                </c:pt>
                <c:pt idx="4">
                  <c:v>1632048.3</c:v>
                </c:pt>
                <c:pt idx="5">
                  <c:v>1397275</c:v>
                </c:pt>
                <c:pt idx="6">
                  <c:v>1341427.6000000001</c:v>
                </c:pt>
              </c:numCache>
            </c:numRef>
          </c:val>
        </c:ser>
        <c:ser>
          <c:idx val="2"/>
          <c:order val="2"/>
          <c:tx>
            <c:strRef>
              <c:f>'динамика доходов'!$A$6</c:f>
              <c:strCache>
                <c:ptCount val="1"/>
                <c:pt idx="0">
                  <c:v>Доходы бюджетов поселений</c:v>
                </c:pt>
              </c:strCache>
            </c:strRef>
          </c:tx>
          <c:spPr>
            <a:ln w="44450" cmpd="sng">
              <a:solidFill>
                <a:srgbClr val="0996B7"/>
              </a:solidFill>
            </a:ln>
          </c:spPr>
          <c:marker>
            <c:symbol val="square"/>
            <c:size val="7"/>
            <c:spPr>
              <a:solidFill>
                <a:srgbClr val="0996B7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marker>
          <c:cat>
            <c:numRef>
              <c:f>'динамика доходов'!$B$3:$I$3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'динамика доходов'!$B$6:$H$6</c:f>
              <c:numCache>
                <c:formatCode>#,##0.0</c:formatCode>
                <c:ptCount val="7"/>
                <c:pt idx="0">
                  <c:v>385179</c:v>
                </c:pt>
                <c:pt idx="1">
                  <c:v>294310</c:v>
                </c:pt>
                <c:pt idx="2">
                  <c:v>362160</c:v>
                </c:pt>
                <c:pt idx="3">
                  <c:v>328928.40000000002</c:v>
                </c:pt>
                <c:pt idx="4">
                  <c:v>419853.7</c:v>
                </c:pt>
                <c:pt idx="5">
                  <c:v>396713.7</c:v>
                </c:pt>
                <c:pt idx="6">
                  <c:v>318178.40000000002</c:v>
                </c:pt>
              </c:numCache>
            </c:numRef>
          </c:val>
        </c:ser>
        <c:ser>
          <c:idx val="3"/>
          <c:order val="3"/>
          <c:tx>
            <c:strRef>
              <c:f>'динамика доходов'!$A$7</c:f>
              <c:strCache>
                <c:ptCount val="1"/>
                <c:pt idx="0">
                  <c:v>Расходы бюджетов поселений</c:v>
                </c:pt>
              </c:strCache>
            </c:strRef>
          </c:tx>
          <c:spPr>
            <a:ln>
              <a:solidFill>
                <a:srgbClr val="37A931"/>
              </a:solidFill>
            </a:ln>
          </c:spPr>
          <c:marker>
            <c:symbol val="square"/>
            <c:size val="7"/>
            <c:spPr>
              <a:solidFill>
                <a:srgbClr val="37A931"/>
              </a:solidFill>
              <a:ln cap="sq">
                <a:round/>
              </a:ln>
            </c:spPr>
          </c:marker>
          <c:cat>
            <c:numRef>
              <c:f>'динамика доходов'!$B$3:$I$3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'динамика доходов'!$B$7:$H$7</c:f>
              <c:numCache>
                <c:formatCode>#,##0.0</c:formatCode>
                <c:ptCount val="7"/>
                <c:pt idx="0">
                  <c:v>392322.1</c:v>
                </c:pt>
                <c:pt idx="1">
                  <c:v>287321.59999999998</c:v>
                </c:pt>
                <c:pt idx="2">
                  <c:v>363274.6</c:v>
                </c:pt>
                <c:pt idx="3">
                  <c:v>274878.90000000002</c:v>
                </c:pt>
                <c:pt idx="4">
                  <c:v>411388.2</c:v>
                </c:pt>
                <c:pt idx="5">
                  <c:v>405327</c:v>
                </c:pt>
                <c:pt idx="6">
                  <c:v>312234.7</c:v>
                </c:pt>
              </c:numCache>
            </c:numRef>
          </c:val>
        </c:ser>
        <c:marker val="1"/>
        <c:axId val="62323712"/>
        <c:axId val="62596224"/>
      </c:lineChart>
      <c:catAx>
        <c:axId val="62323712"/>
        <c:scaling>
          <c:orientation val="minMax"/>
        </c:scaling>
        <c:axPos val="b"/>
        <c:numFmt formatCode="General" sourceLinked="1"/>
        <c:majorTickMark val="none"/>
        <c:tickLblPos val="nextTo"/>
        <c:crossAx val="62596224"/>
        <c:crosses val="autoZero"/>
        <c:auto val="1"/>
        <c:lblAlgn val="ctr"/>
        <c:lblOffset val="100"/>
      </c:catAx>
      <c:valAx>
        <c:axId val="62596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/>
        </c:title>
        <c:numFmt formatCode="#,##0" sourceLinked="0"/>
        <c:majorTickMark val="none"/>
        <c:tickLblPos val="nextTo"/>
        <c:spPr>
          <a:ln w="9525">
            <a:noFill/>
          </a:ln>
        </c:spPr>
        <c:crossAx val="62323712"/>
        <c:crosses val="autoZero"/>
        <c:crossBetween val="between"/>
      </c:valAx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</c:spPr>
    </c:plotArea>
    <c:legend>
      <c:legendPos val="b"/>
      <c:layout/>
    </c:legend>
    <c:plotVisOnly val="1"/>
  </c:chart>
  <c:spPr>
    <a:gradFill flip="none"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path path="circle">
        <a:fillToRect l="100000" t="100000"/>
      </a:path>
      <a:tileRect r="-100000" b="-10000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226635505513318"/>
          <c:y val="0.2349137053283184"/>
          <c:w val="0.61511811023622043"/>
          <c:h val="0.76465530551990302"/>
        </c:manualLayout>
      </c:layout>
      <c:doughnutChart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dPt>
            <c:idx val="0"/>
            <c:spPr>
              <a:solidFill>
                <a:srgbClr val="3BABFF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spPr>
              <a:solidFill>
                <a:srgbClr val="37A931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3"/>
            <c:spPr>
              <a:solidFill>
                <a:srgbClr val="3CE4A4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spPr>
              <a:solidFill>
                <a:srgbClr val="FA9972"/>
              </a:solidFill>
              <a:ln>
                <a:solidFill>
                  <a:srgbClr val="4F81BD"/>
                </a:solidFill>
              </a:ln>
            </c:spPr>
          </c:dPt>
          <c:dPt>
            <c:idx val="5"/>
            <c:spPr>
              <a:solidFill>
                <a:srgbClr val="C09CB8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0"/>
              <c:layout>
                <c:manualLayout>
                  <c:x val="0.18039772283436148"/>
                  <c:y val="9.819855801059079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/>
                      <a:t>Безвозмездные поступления                  871 962 тыс. руб. 
67,9%</a:t>
                    </a:r>
                  </a:p>
                </c:rich>
              </c:tx>
              <c:numFmt formatCode="0.0%" sourceLinked="0"/>
              <c:spPr>
                <a:solidFill>
                  <a:srgbClr val="3BABFF"/>
                </a:solidFill>
                <a:ln>
                  <a:solidFill>
                    <a:srgbClr val="4F81BD"/>
                  </a:solidFill>
                </a:ln>
              </c:spPr>
              <c:showCatName val="1"/>
              <c:showPercent val="1"/>
            </c:dLbl>
            <c:dLbl>
              <c:idx val="1"/>
              <c:layout>
                <c:manualLayout>
                  <c:x val="-0.1847389307260264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dirty="0"/>
                      <a:t>Налог на доходы физических лиц
317 073 тыс. руб.; </a:t>
                    </a:r>
                    <a:r>
                      <a:rPr lang="ru-RU" sz="1100" dirty="0" smtClean="0"/>
                      <a:t>    </a:t>
                    </a:r>
                    <a:r>
                      <a:rPr lang="ru-RU" sz="1100" dirty="0"/>
                      <a:t>24,7%</a:t>
                    </a:r>
                  </a:p>
                </c:rich>
              </c:tx>
              <c:numFmt formatCode="0.0%" sourceLinked="0"/>
              <c:spPr>
                <a:solidFill>
                  <a:srgbClr val="42A842"/>
                </a:solidFill>
                <a:ln>
                  <a:solidFill>
                    <a:srgbClr val="4F81BD"/>
                  </a:solidFill>
                </a:ln>
              </c:spPr>
              <c:showCatName val="1"/>
              <c:showPercent val="1"/>
            </c:dLbl>
            <c:dLbl>
              <c:idx val="2"/>
              <c:layout>
                <c:manualLayout>
                  <c:x val="-0.30691352550392781"/>
                  <c:y val="-0.2078164479440072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dirty="0"/>
                      <a:t>Единый налог на вмененный доход для отдельных видов деятельности
25 515 </a:t>
                    </a:r>
                    <a:r>
                      <a:rPr lang="ru-RU" sz="1100" dirty="0" smtClean="0"/>
                      <a:t>тыс.руб</a:t>
                    </a:r>
                    <a:r>
                      <a:rPr lang="ru-RU" sz="1100" dirty="0"/>
                      <a:t>.         2,0%</a:t>
                    </a:r>
                  </a:p>
                </c:rich>
              </c:tx>
              <c:numFmt formatCode="0.0%" sourceLinked="0"/>
              <c:spPr>
                <a:solidFill>
                  <a:srgbClr val="FFFC5A"/>
                </a:solidFill>
                <a:ln>
                  <a:solidFill>
                    <a:srgbClr val="4F81BD"/>
                  </a:solidFill>
                </a:ln>
              </c:spPr>
              <c:showCatName val="1"/>
              <c:showPercent val="1"/>
            </c:dLbl>
            <c:dLbl>
              <c:idx val="3"/>
              <c:layout>
                <c:manualLayout>
                  <c:x val="-0.11246526223057079"/>
                  <c:y val="-0.2114344806888446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dirty="0"/>
                      <a:t>Доходы от имущества, находящегося в государственной и муниципальной собственности
17 219 тыс. руб.               1,3%</a:t>
                    </a:r>
                  </a:p>
                </c:rich>
              </c:tx>
              <c:numFmt formatCode="0.0%" sourceLinked="0"/>
              <c:spPr>
                <a:solidFill>
                  <a:srgbClr val="3CE4A4"/>
                </a:solidFill>
                <a:ln>
                  <a:solidFill>
                    <a:srgbClr val="4F81BD"/>
                  </a:solidFill>
                </a:ln>
              </c:spPr>
              <c:showCatName val="1"/>
              <c:showPercent val="1"/>
            </c:dLbl>
            <c:dLbl>
              <c:idx val="4"/>
              <c:layout>
                <c:manualLayout>
                  <c:x val="8.1881445825944602E-2"/>
                  <c:y val="-0.2160920384951884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dirty="0"/>
                      <a:t>Доходы от оказания платных услуг (работ) и компенсации затрат государства
31 254 тыс. руб.             2,4%</a:t>
                    </a:r>
                  </a:p>
                </c:rich>
              </c:tx>
              <c:numFmt formatCode="0.0%" sourceLinked="0"/>
              <c:spPr>
                <a:solidFill>
                  <a:srgbClr val="FA9972"/>
                </a:solidFill>
                <a:ln>
                  <a:solidFill>
                    <a:srgbClr val="4F81BD"/>
                  </a:solidFill>
                </a:ln>
              </c:spPr>
              <c:showCatName val="1"/>
              <c:showPercent val="1"/>
            </c:dLbl>
            <c:dLbl>
              <c:idx val="5"/>
              <c:layout>
                <c:manualLayout>
                  <c:x val="0.25352959049238727"/>
                  <c:y val="-0.199717282960480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/>
                      <a:t>Прочие налоговые и неналоговые доходы
20 693 тыс. руб.           1,6%</a:t>
                    </a:r>
                  </a:p>
                </c:rich>
              </c:tx>
              <c:numFmt formatCode="0.0%" sourceLinked="0"/>
              <c:spPr>
                <a:solidFill>
                  <a:srgbClr val="C09CB8"/>
                </a:solidFill>
                <a:ln>
                  <a:solidFill>
                    <a:srgbClr val="4F81BD"/>
                  </a:solidFill>
                </a:ln>
              </c:spPr>
              <c:showCatName val="1"/>
              <c:showPercent val="1"/>
            </c:dLbl>
            <c:numFmt formatCode="0.0%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4F81BD"/>
                </a:solidFill>
              </a:ln>
            </c:spPr>
            <c:showCatName val="1"/>
            <c:showPercent val="1"/>
            <c:showLeaderLines val="1"/>
          </c:dLbls>
          <c:cat>
            <c:strRef>
              <c:f>'структура доходов'!$A$3:$A$8</c:f>
              <c:strCache>
                <c:ptCount val="6"/>
                <c:pt idx="0">
                  <c:v>Безвозмездные поступления</c:v>
                </c:pt>
                <c:pt idx="1">
                  <c:v>Налог на доходы физических лиц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Доходы от имущества, находящегося в государственной и муниципальной собственности</c:v>
                </c:pt>
                <c:pt idx="4">
                  <c:v>Доходы от оказания платных услуг (работ) и компенсации затрат государства</c:v>
                </c:pt>
                <c:pt idx="5">
                  <c:v>Прочие налоговые и неналоговые доходы</c:v>
                </c:pt>
              </c:strCache>
            </c:strRef>
          </c:cat>
          <c:val>
            <c:numRef>
              <c:f>'структура доходов'!$B$3:$B$8</c:f>
              <c:numCache>
                <c:formatCode>#,##0.0</c:formatCode>
                <c:ptCount val="6"/>
                <c:pt idx="0">
                  <c:v>871962.2</c:v>
                </c:pt>
                <c:pt idx="1">
                  <c:v>317072.59999999998</c:v>
                </c:pt>
                <c:pt idx="2">
                  <c:v>25515.200000000001</c:v>
                </c:pt>
                <c:pt idx="3">
                  <c:v>17219</c:v>
                </c:pt>
                <c:pt idx="4">
                  <c:v>31253.5</c:v>
                </c:pt>
                <c:pt idx="5">
                  <c:v>20693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  <c:spPr>
        <a:effectLst>
          <a:outerShdw blurRad="50800" dist="50800" dir="5400000" algn="ctr" rotWithShape="0">
            <a:schemeClr val="accent3">
              <a:lumMod val="40000"/>
              <a:lumOff val="60000"/>
            </a:schemeClr>
          </a:outerShdw>
        </a:effectLst>
      </c:spPr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95430194513399"/>
          <c:y val="0.24933647625257041"/>
          <c:w val="0.64497724085859343"/>
          <c:h val="0.7497346908069612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BABFF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Pt>
            <c:idx val="9"/>
            <c:spPr>
              <a:solidFill>
                <a:srgbClr val="FA936A"/>
              </a:solidFill>
            </c:spPr>
          </c:dPt>
          <c:dLbls>
            <c:dLbl>
              <c:idx val="0"/>
              <c:layout>
                <c:manualLayout>
                  <c:x val="0.13089572894297305"/>
                  <c:y val="-0.15081073199183456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Общегосударственные вопросы</a:t>
                    </a:r>
                    <a:r>
                      <a:rPr lang="ru-RU" sz="1100" baseline="0" dirty="0"/>
                      <a:t>                   </a:t>
                    </a:r>
                    <a:r>
                      <a:rPr lang="ru-RU" sz="1100" baseline="0" dirty="0" smtClean="0"/>
                      <a:t>    </a:t>
                    </a:r>
                    <a:r>
                      <a:rPr lang="ru-RU" sz="1100" dirty="0" smtClean="0"/>
                      <a:t>  </a:t>
                    </a:r>
                    <a:r>
                      <a:rPr lang="ru-RU" sz="1100" dirty="0"/>
                      <a:t>109 113,9   тыс. руб.      8,1%</a:t>
                    </a:r>
                  </a:p>
                </c:rich>
              </c:tx>
              <c:numFmt formatCode="@" sourceLinked="0"/>
              <c:spPr>
                <a:solidFill>
                  <a:srgbClr val="3BABFF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1"/>
              <c:layout>
                <c:manualLayout>
                  <c:x val="0.30784562157003131"/>
                  <c:y val="4.490605340999043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Национальная безопасность</a:t>
                    </a:r>
                    <a:r>
                      <a:rPr lang="ru-RU" sz="1100" baseline="0" dirty="0"/>
                      <a:t>       </a:t>
                    </a:r>
                    <a:r>
                      <a:rPr lang="ru-RU" sz="1100" baseline="0" dirty="0" smtClean="0"/>
                      <a:t>      </a:t>
                    </a:r>
                    <a:r>
                      <a:rPr lang="ru-RU" sz="1100" dirty="0" smtClean="0"/>
                      <a:t> </a:t>
                    </a:r>
                    <a:r>
                      <a:rPr lang="ru-RU" sz="1100" dirty="0"/>
                      <a:t>544,4  тыс. руб.                </a:t>
                    </a:r>
                    <a:r>
                      <a:rPr lang="ru-RU" sz="1100" dirty="0" smtClean="0"/>
                      <a:t>0,0%   </a:t>
                    </a:r>
                    <a:endParaRPr lang="ru-RU" sz="1100" dirty="0"/>
                  </a:p>
                </c:rich>
              </c:tx>
              <c:numFmt formatCode="@" sourceLinked="0"/>
              <c:spPr>
                <a:noFill/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2"/>
              <c:layout>
                <c:manualLayout>
                  <c:x val="0.26751515151515165"/>
                  <c:y val="-0.11887743198766818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/>
                      <a:t>Национальная экономика                             9 871,9   тыс. руб.           0,7% </a:t>
                    </a:r>
                  </a:p>
                </c:rich>
              </c:tx>
              <c:numFmt formatCode="@" sourceLinked="0"/>
              <c:spPr>
                <a:solidFill>
                  <a:srgbClr val="FFFF66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3"/>
              <c:layout>
                <c:manualLayout>
                  <c:x val="0.2611889763779538"/>
                  <c:y val="2.418947631546057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Образование    </a:t>
                    </a:r>
                    <a:r>
                      <a:rPr lang="ru-RU" sz="1100" dirty="0" smtClean="0"/>
                      <a:t>                     </a:t>
                    </a:r>
                    <a:r>
                      <a:rPr lang="ru-RU" sz="1100" dirty="0"/>
                      <a:t>1 074 889,7  тыс. руб</a:t>
                    </a:r>
                    <a:r>
                      <a:rPr lang="ru-RU" sz="1100" dirty="0" smtClean="0"/>
                      <a:t>.         </a:t>
                    </a:r>
                    <a:r>
                      <a:rPr lang="ru-RU" sz="1100" dirty="0"/>
                      <a:t>80,1 %  </a:t>
                    </a:r>
                  </a:p>
                </c:rich>
              </c:tx>
              <c:numFmt formatCode="@" sourceLinked="0"/>
              <c:spPr>
                <a:solidFill>
                  <a:srgbClr val="0EBE90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-0.25091875447387257"/>
                  <c:y val="4.6133816606257491E-3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/>
                      <a:t>Культура                               51 612,9 тыс.руб.           3,8%   </a:t>
                    </a:r>
                  </a:p>
                </c:rich>
              </c:tx>
              <c:numFmt formatCode="@" sourceLinked="0"/>
              <c:spPr>
                <a:solidFill>
                  <a:srgbClr val="82C36B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5"/>
              <c:layout>
                <c:manualLayout>
                  <c:x val="0.15839453591028393"/>
                  <c:y val="-0.3131100279131778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Здравоохранение</a:t>
                    </a:r>
                    <a:r>
                      <a:rPr lang="ru-RU" sz="1100" baseline="0" dirty="0"/>
                      <a:t>      </a:t>
                    </a:r>
                    <a:r>
                      <a:rPr lang="ru-RU" sz="1100" baseline="0" dirty="0" smtClean="0"/>
                      <a:t>     </a:t>
                    </a:r>
                    <a:r>
                      <a:rPr lang="ru-RU" sz="1100" dirty="0" smtClean="0"/>
                      <a:t>  </a:t>
                    </a:r>
                    <a:r>
                      <a:rPr lang="ru-RU" sz="1100" dirty="0"/>
                      <a:t>1 000,0   тыс. руб.  </a:t>
                    </a:r>
                    <a:r>
                      <a:rPr lang="ru-RU" sz="1100" dirty="0" smtClean="0"/>
                      <a:t>          </a:t>
                    </a:r>
                    <a:r>
                      <a:rPr lang="ru-RU" sz="1100" dirty="0"/>
                      <a:t>0,1%</a:t>
                    </a:r>
                  </a:p>
                </c:rich>
              </c:tx>
              <c:numFmt formatCode="@" sourceLinked="0"/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6"/>
              <c:layout>
                <c:manualLayout>
                  <c:x val="-0.21044822238129376"/>
                  <c:y val="-0.12487730700329128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Социальная политика  65 200,3  тыс.руб.        4,9% </a:t>
                    </a:r>
                  </a:p>
                </c:rich>
              </c:tx>
              <c:numFmt formatCode="@" sourceLinked="0"/>
              <c:spPr>
                <a:solidFill>
                  <a:srgbClr val="91A5D3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7"/>
              <c:layout>
                <c:manualLayout>
                  <c:x val="-0.30030451054729318"/>
                  <c:y val="-0.26890576177977837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/>
                      <a:t>Физическая культура и спорт                                102,5  тыс. руб.               0,0%  </a:t>
                    </a:r>
                  </a:p>
                </c:rich>
              </c:tx>
              <c:numFmt formatCode="@" sourceLinked="0"/>
              <c:spPr>
                <a:noFill/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8"/>
              <c:layout>
                <c:manualLayout>
                  <c:x val="0.38269661178716352"/>
                  <c:y val="-0.27039203432904274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Обслуживание муниципального долга                                     1 853,8  тыс. руб.        </a:t>
                    </a:r>
                    <a:r>
                      <a:rPr lang="ru-RU" sz="1100" dirty="0" smtClean="0"/>
                      <a:t>    </a:t>
                    </a:r>
                    <a:r>
                      <a:rPr lang="ru-RU" sz="1100" dirty="0"/>
                      <a:t>0,1 %  </a:t>
                    </a:r>
                  </a:p>
                </c:rich>
              </c:tx>
              <c:numFmt formatCode="@" sourceLinked="0"/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dLbl>
              <c:idx val="9"/>
              <c:layout>
                <c:manualLayout>
                  <c:x val="-5.7156406585540519E-2"/>
                  <c:y val="-0.23275507228263134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sz="1100" dirty="0"/>
                      <a:t>Межбюджетные трансферты общего характера</a:t>
                    </a:r>
                    <a:r>
                      <a:rPr lang="ru-RU" sz="1100" baseline="0" dirty="0"/>
                      <a:t>                          </a:t>
                    </a:r>
                    <a:r>
                      <a:rPr lang="ru-RU" sz="1100" dirty="0"/>
                      <a:t> 27 238,2   тыс.руб.                                       2,0 % </a:t>
                    </a:r>
                  </a:p>
                </c:rich>
              </c:tx>
              <c:numFmt formatCode="@" sourceLinked="0"/>
              <c:spPr>
                <a:solidFill>
                  <a:srgbClr val="FA936A"/>
                </a:solidFill>
                <a:ln>
                  <a:solidFill>
                    <a:schemeClr val="accent1"/>
                  </a:solidFill>
                </a:ln>
              </c:spPr>
              <c:showVal val="1"/>
              <c:showCatName val="1"/>
            </c:dLbl>
            <c:numFmt formatCode="@" sourceLinked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расходы!$B$5:$B$14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расходы!$C$5:$C$14</c:f>
              <c:numCache>
                <c:formatCode>_-* #,##0.0_р_._-;\-* #,##0.0_р_._-;_-* "-"??_р_._-;_-@_-</c:formatCode>
                <c:ptCount val="10"/>
                <c:pt idx="0">
                  <c:v>109113.9</c:v>
                </c:pt>
                <c:pt idx="1">
                  <c:v>544.4</c:v>
                </c:pt>
                <c:pt idx="2">
                  <c:v>9871.9</c:v>
                </c:pt>
                <c:pt idx="3">
                  <c:v>1074889.7</c:v>
                </c:pt>
                <c:pt idx="4">
                  <c:v>51612.9</c:v>
                </c:pt>
                <c:pt idx="5">
                  <c:v>1000</c:v>
                </c:pt>
                <c:pt idx="6">
                  <c:v>65200.3</c:v>
                </c:pt>
                <c:pt idx="7">
                  <c:v>102.5</c:v>
                </c:pt>
                <c:pt idx="8">
                  <c:v>1853.8</c:v>
                </c:pt>
                <c:pt idx="9">
                  <c:v>27238.2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0.32455</cdr:x>
      <cdr:y>0.45</cdr:y>
    </cdr:from>
    <cdr:to>
      <cdr:x>0.68269</cdr:x>
      <cdr:y>0.76552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571994" y="2571750"/>
          <a:ext cx="2838206" cy="180319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1 283 714 </a:t>
          </a:r>
        </a:p>
        <a:p xmlns:a="http://schemas.openxmlformats.org/drawingml/2006/main">
          <a:pPr algn="ctr"/>
          <a:r>
            <a:rPr lang="ru-RU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0.38904</cdr:x>
      <cdr:y>0.49204</cdr:y>
    </cdr:from>
    <cdr:to>
      <cdr:x>0.68493</cdr:x>
      <cdr:y>0.76592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705100" y="2943225"/>
          <a:ext cx="2057399" cy="16382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1 341 428 </a:t>
          </a:r>
          <a:r>
            <a:rPr lang="ru-RU" sz="2400" b="1" dirty="0">
              <a:solidFill>
                <a:sysClr val="windowText" lastClr="000000"/>
              </a:solidFill>
            </a:rPr>
            <a:t>тыс. руб.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820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Бюджет муниципального образования </a:t>
            </a:r>
            <a:br>
              <a:rPr lang="ru-RU" sz="4800" dirty="0" smtClean="0"/>
            </a:br>
            <a:r>
              <a:rPr lang="ru-RU" sz="4800" dirty="0" smtClean="0"/>
              <a:t>«Тайшетский район» </a:t>
            </a:r>
            <a:br>
              <a:rPr lang="ru-RU" sz="4800" dirty="0" smtClean="0"/>
            </a:br>
            <a:r>
              <a:rPr lang="ru-RU" sz="3600" dirty="0" smtClean="0"/>
              <a:t>в кратком изложении </a:t>
            </a:r>
            <a:br>
              <a:rPr lang="ru-RU" sz="3600" dirty="0" smtClean="0"/>
            </a:br>
            <a:r>
              <a:rPr lang="ru-RU" sz="1800" b="0" dirty="0" smtClean="0">
                <a:solidFill>
                  <a:schemeClr val="bg1"/>
                </a:solidFill>
              </a:rPr>
              <a:t>(</a:t>
            </a:r>
            <a:r>
              <a:rPr lang="ru-RU" sz="2000" b="0" dirty="0" smtClean="0">
                <a:solidFill>
                  <a:schemeClr val="bg1"/>
                </a:solidFill>
              </a:rPr>
              <a:t>по материалам решения Думы Тайшетского района от 24.12.2013 г. №221 «О бюджете муниципального образования Тайшетский район на 2014 год и на плановый период 2015 и 2016 годов» (в редакции решения Думы Тайшетского района от 28.01.2014 г. №230))</a:t>
            </a: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410200"/>
            <a:ext cx="7854696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Финансовое управление администрации Тайшетского района                                                       2014 год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Оглавление: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77200" cy="49071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Характеристика Тайшетского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Характеристика доходной части бюджета муниципального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Характеристика расходной части бюджета муниципального района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отдельных категорий граждан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семьи и детства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жильем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Межбюджетные отношения с муниципальными образованиями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Характеристика района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Тайшетский район расположен в западной части Иркутской области. Протяженность с севера на юг -  300 километров, с запада на восток  - 250 километров. Граничит на севере  с  Чунским районом, на юго-востоке -  с Нижнеудинским районом. </a:t>
            </a:r>
          </a:p>
          <a:p>
            <a:endParaRPr lang="ru-RU" dirty="0" smtClean="0"/>
          </a:p>
          <a:p>
            <a:r>
              <a:rPr lang="ru-RU" dirty="0" smtClean="0"/>
              <a:t>В состав Тайшетского района входят 6 городских и 25 сельских поселений.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Дата образования:  25 мая 1925 года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Административный центр Тайшетского района -  город Тайшет</a:t>
            </a:r>
          </a:p>
          <a:p>
            <a:endParaRPr lang="ru-RU" dirty="0" smtClean="0"/>
          </a:p>
          <a:p>
            <a:r>
              <a:rPr lang="ru-RU" dirty="0" smtClean="0"/>
              <a:t>Мэр Тайшетского района - Виталий Николаевич Кириченко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    </a:t>
            </a:r>
            <a:r>
              <a:rPr lang="ru-RU" b="1" dirty="0" smtClean="0">
                <a:solidFill>
                  <a:srgbClr val="0000FF"/>
                </a:solidFill>
              </a:rPr>
              <a:t>На 01.01.2013г.: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/>
              <a:t>Численность: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77 069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>человек</a:t>
            </a:r>
          </a:p>
          <a:p>
            <a:r>
              <a:rPr lang="ru-RU" b="1" dirty="0" smtClean="0"/>
              <a:t>Зарегистрировано: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1 890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предпринимателей</a:t>
            </a:r>
          </a:p>
          <a:p>
            <a:r>
              <a:rPr lang="ru-RU" dirty="0" smtClean="0"/>
              <a:t>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828</a:t>
            </a:r>
            <a:r>
              <a:rPr lang="ru-RU" dirty="0" smtClean="0"/>
              <a:t> организаций</a:t>
            </a:r>
          </a:p>
          <a:p>
            <a:r>
              <a:rPr lang="ru-RU" b="1" dirty="0" smtClean="0"/>
              <a:t>Занято в экономике: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30 734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человека</a:t>
            </a:r>
          </a:p>
          <a:p>
            <a:r>
              <a:rPr lang="ru-RU" b="1" dirty="0" smtClean="0"/>
              <a:t>Инвестиций в основной капитал: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1 686,8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млн. рублей</a:t>
            </a:r>
          </a:p>
          <a:p>
            <a:r>
              <a:rPr lang="ru-RU" b="1" dirty="0" smtClean="0"/>
              <a:t>Средняя заработная плата: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22 575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рублей.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finupr\Рабочий стол\к отчету мэра за 2013 г\karta_rajo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810001" cy="544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914401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5334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Характеристика доходной части бюджета муниципального района</a:t>
            </a:r>
            <a:endParaRPr lang="ru-RU" sz="18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85801" y="11430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04088"/>
            <a:ext cx="8001000" cy="667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Характеристика расходной части бюджета</a:t>
            </a:r>
            <a:br>
              <a:rPr lang="ru-RU" sz="2400" dirty="0" smtClean="0"/>
            </a:br>
            <a:r>
              <a:rPr lang="ru-RU" sz="2400" dirty="0" smtClean="0"/>
              <a:t> муниципального района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None/>
            </a:pPr>
            <a:endParaRPr lang="ru-RU" sz="6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Наиболее значимые направления:</a:t>
            </a:r>
          </a:p>
          <a:p>
            <a:pPr algn="ctr">
              <a:buNone/>
            </a:pPr>
            <a:endParaRPr lang="ru-RU" sz="6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695575" indent="-2695575">
              <a:buNone/>
              <a:tabLst>
                <a:tab pos="2598738" algn="l"/>
              </a:tabLst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238 650,2  тыс. руб.           Финансирование учреждений дошкольного      образования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– всего 40 учреждений, количество обучающихся 2 817 детей</a:t>
            </a:r>
          </a:p>
          <a:p>
            <a:pPr marL="2695575" indent="-2695575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       681 305,1 тыс. руб.            Финансирование учреждений начального общего, основного общего, среднего (полного) общего  образования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– всего 37 учреждений, количество обучающихся 9 233 ребёнка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2695575" indent="-2695575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104 880,1 тыс. руб.            Финансирование учреждений дополнительного образования детей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– всего 9 учреждений, количество обучающихся 4 079 детей</a:t>
            </a:r>
          </a:p>
          <a:p>
            <a:pPr algn="ctr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Новые направления расходов: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695575" indent="-2598738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1 303,0 тыс. руб.          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Реализация мер по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предотвращению распространения  туберкулёза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на территории  Тайшетского района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ru-RU" sz="6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Молодёжная политика и оздоровление детей </a:t>
            </a:r>
          </a:p>
          <a:p>
            <a:pPr algn="ctr">
              <a:buNone/>
            </a:pPr>
            <a:endParaRPr lang="ru-RU" sz="6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5575" indent="-2695575">
              <a:buNone/>
              <a:tabLst>
                <a:tab pos="2695575" algn="l"/>
              </a:tabLst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1 376,3 тыс. руб.                Организация и обеспечение отдыха и оздоровления детей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– 2 527 детей в лагерях с дневным пребыванием детей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Наиболее значимые направления: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25 292,1 тыс. руб.                 Дома культуры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47 500 посетителей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7 956,3 тыс. руб.                 Библиотеки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более 18 000 посетителей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5 611,8 тыс. руб.                 Музеи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10 700 посетителей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buNone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Новые направления расходов: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68613" indent="-2695575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1 000,0 тыс. руб.               Развитие публичных центров правовой, деловой и социально-   значимой информации в  центральных районных библиотеках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территории Тайшетского района в целях развития и совершенствования деятельности библиотек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6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102,5 тыс. руб.              Проведение районных соревнований: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 лыжные гонки;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баскетбол;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футбол;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волейбол;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шахматы;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зимний хоккей с мячом;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подлёдный лов;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пейнтбол;</a:t>
            </a:r>
          </a:p>
          <a:p>
            <a:pPr marL="273050" indent="2422525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велопробег, легкоатлетический пробег.</a:t>
            </a:r>
          </a:p>
          <a:p>
            <a:pPr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674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>
              <a:buNone/>
            </a:pPr>
            <a:endParaRPr lang="ru-RU" sz="21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51175" indent="-3051175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544,4 тыс. руб.           Защита населения и территории от чрезвычайных ситуаций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граждан</a:t>
            </a:r>
          </a:p>
          <a:p>
            <a:pPr algn="ctr">
              <a:buNone/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55825" indent="-2155825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37 726,3 тыс. руб.           Предоставление гражданам субсидий на оплату жилых помещений и коммунальных услуг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более 8 000 получателей </a:t>
            </a:r>
          </a:p>
          <a:p>
            <a:pPr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 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Поддержка семьи и детства</a:t>
            </a:r>
            <a:endParaRPr lang="ru-RU" sz="21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2155825" indent="-2155825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1 108,8 тыс. руб.           Обеспечение жильём детей-сирот и детей, оставшихся без попечения родителей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квартира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155825" indent="-2155825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12 567,4 тыс. руб.          Обеспечение питанием детей из многодетных и малоимущих семей, посещающих муниципальные общеобразовательные учреждения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 4 107 учащихся </a:t>
            </a:r>
          </a:p>
          <a:p>
            <a:pPr algn="ctr">
              <a:buNone/>
            </a:pPr>
            <a:endParaRPr lang="ru-RU" sz="2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Обеспечение жильём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155825" indent="-2155825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2 400,0 тыс. руб.          Социальные выплаты молодым семьям на приобретение (строительство) жилья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  7  семей</a:t>
            </a:r>
          </a:p>
          <a:p>
            <a:pPr>
              <a:buNone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муниципальными образованиями Тайшетского района</a:t>
            </a:r>
            <a:endParaRPr lang="ru-RU" sz="21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2155825" indent="-2155825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27 238,2 тыс. руб.         Выравнивание бюджетной обеспеченности поселений (дотации из  районного фонда финансовой поддержки поселений)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328863" indent="-2328863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263</Words>
  <PresentationFormat>Экран (4:3)</PresentationFormat>
  <Paragraphs>118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Бюджет муниципального образования  «Тайшетский район»  в кратком изложении  (по материалам решения Думы Тайшетского района от 24.12.2013 г. №221 «О бюджете муниципального образования Тайшетский район на 2014 год и на плановый период 2015 и 2016 годов» (в редакции решения Думы Тайшетского района от 28.01.2014 г. №230))</vt:lpstr>
      <vt:lpstr>   Оглавление:</vt:lpstr>
      <vt:lpstr>Характеристика района</vt:lpstr>
      <vt:lpstr>Слайд 4</vt:lpstr>
      <vt:lpstr>Характеристика доходной части бюджета муниципального района</vt:lpstr>
      <vt:lpstr>Характеристика расходной части бюджета  муниципального района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Финуправление</cp:lastModifiedBy>
  <cp:revision>46</cp:revision>
  <dcterms:modified xsi:type="dcterms:W3CDTF">2014-02-27T09:56:45Z</dcterms:modified>
</cp:coreProperties>
</file>