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9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13" Type="http://schemas.openxmlformats.org/officeDocument/2006/relationships/image" Target="../media/image21.png"/><Relationship Id="rId18" Type="http://schemas.openxmlformats.org/officeDocument/2006/relationships/image" Target="../media/image26.png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image" Target="../media/image20.png"/><Relationship Id="rId17" Type="http://schemas.openxmlformats.org/officeDocument/2006/relationships/image" Target="../media/image25.png"/><Relationship Id="rId2" Type="http://schemas.openxmlformats.org/officeDocument/2006/relationships/image" Target="../media/image10.png"/><Relationship Id="rId16" Type="http://schemas.openxmlformats.org/officeDocument/2006/relationships/image" Target="../media/image24.png"/><Relationship Id="rId20" Type="http://schemas.openxmlformats.org/officeDocument/2006/relationships/image" Target="../media/image2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11" Type="http://schemas.openxmlformats.org/officeDocument/2006/relationships/image" Target="../media/image19.png"/><Relationship Id="rId5" Type="http://schemas.openxmlformats.org/officeDocument/2006/relationships/image" Target="../media/image13.png"/><Relationship Id="rId15" Type="http://schemas.openxmlformats.org/officeDocument/2006/relationships/image" Target="../media/image23.png"/><Relationship Id="rId10" Type="http://schemas.openxmlformats.org/officeDocument/2006/relationships/image" Target="../media/image18.png"/><Relationship Id="rId19" Type="http://schemas.openxmlformats.org/officeDocument/2006/relationships/image" Target="../media/image27.png"/><Relationship Id="rId4" Type="http://schemas.openxmlformats.org/officeDocument/2006/relationships/image" Target="../media/image12.png"/><Relationship Id="rId9" Type="http://schemas.openxmlformats.org/officeDocument/2006/relationships/image" Target="../media/image17.png"/><Relationship Id="rId14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75120" y="963168"/>
            <a:ext cx="3297936" cy="274929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90816" y="4194048"/>
            <a:ext cx="1944624" cy="1652016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646176" y="1804416"/>
            <a:ext cx="4980432" cy="160934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34036" indent="0" algn="ctr">
              <a:spcAft>
                <a:spcPts val="7140"/>
              </a:spcAft>
            </a:pPr>
            <a:r>
              <a:rPr lang="ru" sz="5800" spc="50" dirty="0">
                <a:latin typeface="Calibri"/>
              </a:rPr>
              <a:t>Инициативные проекты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646176" y="4517136"/>
            <a:ext cx="5205984" cy="6522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2592"/>
              </a:lnSpc>
              <a:spcBef>
                <a:spcPts val="7140"/>
              </a:spcBef>
            </a:pPr>
            <a:r>
              <a:rPr lang="ru" sz="2400">
                <a:latin typeface="Calibri"/>
              </a:rPr>
              <a:t>возможность реализовать Вашу идею с привлечением бюджетных средств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8112" y="1536192"/>
            <a:ext cx="451104" cy="45110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464" y="4852416"/>
            <a:ext cx="384048" cy="38404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34384" y="1249680"/>
            <a:ext cx="4468368" cy="480364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79536" y="4754880"/>
            <a:ext cx="347472" cy="347472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2587752" y="246888"/>
            <a:ext cx="6922008" cy="5242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ru" sz="4250" b="1" spc="-50">
                <a:latin typeface="Calibri"/>
              </a:rPr>
              <a:t>Кто может выдвинуть проект?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225040" y="1609344"/>
            <a:ext cx="2243328" cy="243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3500" indent="0"/>
            <a:r>
              <a:rPr lang="ru" sz="1750" b="1">
                <a:latin typeface="Calibri"/>
              </a:rPr>
              <a:t>Инициативная группа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37232" y="2097024"/>
            <a:ext cx="2194560" cy="7559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3500" marR="63500" indent="0">
              <a:lnSpc>
                <a:spcPts val="1488"/>
              </a:lnSpc>
            </a:pPr>
            <a:r>
              <a:rPr lang="ru" sz="1250">
                <a:solidFill>
                  <a:srgbClr val="404040"/>
                </a:solidFill>
                <a:latin typeface="Calibri"/>
              </a:rPr>
              <a:t>Не менее 10 граждан в возрасте от 16 лет и старше, проживающие на территории района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158240" y="4809744"/>
            <a:ext cx="2054352" cy="5181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3500" marR="101600" indent="0" algn="just">
              <a:lnSpc>
                <a:spcPts val="2160"/>
              </a:lnSpc>
            </a:pPr>
            <a:r>
              <a:rPr lang="ru" sz="1750" b="1">
                <a:latin typeface="Calibri"/>
              </a:rPr>
              <a:t>Староста сельского населенного пункта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8058912" y="1737360"/>
            <a:ext cx="2426208" cy="1981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1260"/>
              </a:spcAft>
            </a:pPr>
            <a:r>
              <a:rPr lang="ru" sz="1750" b="1">
                <a:latin typeface="Calibri"/>
              </a:rPr>
              <a:t>Некоммерческий сектор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8257032" y="2157984"/>
            <a:ext cx="2292096" cy="3352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488"/>
              </a:lnSpc>
            </a:pPr>
            <a:r>
              <a:rPr lang="ru" sz="1250">
                <a:solidFill>
                  <a:srgbClr val="404040"/>
                </a:solidFill>
                <a:latin typeface="Calibri"/>
              </a:rPr>
              <a:t>Территориальное общественное самоуправление;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8253984" y="2538984"/>
            <a:ext cx="2526792" cy="12500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488"/>
              </a:lnSpc>
            </a:pPr>
            <a:r>
              <a:rPr lang="ru" sz="1250" dirty="0">
                <a:solidFill>
                  <a:srgbClr val="404040"/>
                </a:solidFill>
                <a:latin typeface="Calibri"/>
              </a:rPr>
              <a:t>Общественная палата </a:t>
            </a:r>
            <a:r>
              <a:rPr lang="ru" sz="1250" dirty="0" smtClean="0">
                <a:solidFill>
                  <a:srgbClr val="404040"/>
                </a:solidFill>
                <a:latin typeface="Calibri"/>
              </a:rPr>
              <a:t>муниципального образования</a:t>
            </a:r>
            <a:r>
              <a:rPr lang="en-US" sz="1250" dirty="0">
                <a:solidFill>
                  <a:srgbClr val="404040"/>
                </a:solidFill>
                <a:latin typeface="Calibri"/>
              </a:rPr>
              <a:t> </a:t>
            </a:r>
            <a:r>
              <a:rPr lang="ru-RU" sz="1250" dirty="0" smtClean="0">
                <a:solidFill>
                  <a:srgbClr val="404040"/>
                </a:solidFill>
                <a:latin typeface="Calibri"/>
              </a:rPr>
              <a:t> «</a:t>
            </a:r>
            <a:r>
              <a:rPr lang="ru-RU" sz="1250" dirty="0" err="1" smtClean="0">
                <a:solidFill>
                  <a:srgbClr val="404040"/>
                </a:solidFill>
                <a:latin typeface="Calibri"/>
              </a:rPr>
              <a:t>Тайшетский</a:t>
            </a:r>
            <a:r>
              <a:rPr lang="ru-RU" sz="1250" dirty="0" smtClean="0">
                <a:solidFill>
                  <a:srgbClr val="404040"/>
                </a:solidFill>
                <a:latin typeface="Calibri"/>
              </a:rPr>
              <a:t> район»</a:t>
            </a:r>
            <a:r>
              <a:rPr lang="ru" sz="1250" dirty="0" smtClean="0">
                <a:solidFill>
                  <a:srgbClr val="404040"/>
                </a:solidFill>
                <a:latin typeface="Calibri"/>
              </a:rPr>
              <a:t>; </a:t>
            </a:r>
            <a:r>
              <a:rPr lang="ru" sz="1250" dirty="0">
                <a:solidFill>
                  <a:srgbClr val="404040"/>
                </a:solidFill>
                <a:latin typeface="Calibri"/>
              </a:rPr>
              <a:t>Некоммерческие организации, общественные объединения, действующие </a:t>
            </a:r>
            <a:r>
              <a:rPr lang="ru" sz="1250" dirty="0" smtClean="0">
                <a:solidFill>
                  <a:srgbClr val="404040"/>
                </a:solidFill>
                <a:latin typeface="Calibri"/>
              </a:rPr>
              <a:t>на территории </a:t>
            </a:r>
            <a:r>
              <a:rPr lang="ru" sz="1250" dirty="0" smtClean="0">
                <a:solidFill>
                  <a:srgbClr val="404040"/>
                </a:solidFill>
                <a:latin typeface="Calibri"/>
              </a:rPr>
              <a:t>района</a:t>
            </a:r>
            <a:endParaRPr lang="ru" sz="1250" dirty="0">
              <a:solidFill>
                <a:srgbClr val="404040"/>
              </a:solidFill>
              <a:latin typeface="Calibri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8924544" y="4724400"/>
            <a:ext cx="2084832" cy="7802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3500" marR="127000" indent="0">
              <a:lnSpc>
                <a:spcPts val="2160"/>
              </a:lnSpc>
            </a:pPr>
            <a:r>
              <a:rPr lang="ru" sz="1400" dirty="0" smtClean="0">
                <a:latin typeface="Calibri"/>
              </a:rPr>
              <a:t>Индивидуальные предприниматели и юридические лица,действующие на территории района</a:t>
            </a:r>
            <a:endParaRPr lang="ru" sz="1400" dirty="0">
              <a:latin typeface="Calibri"/>
            </a:endParaRPr>
          </a:p>
        </p:txBody>
      </p:sp>
      <p:sp>
        <p:nvSpPr>
          <p:cNvPr id="14" name="Прямоугольник 13"/>
          <p:cNvSpPr/>
          <p:nvPr/>
        </p:nvSpPr>
        <p:spPr>
          <a:xfrm flipV="1">
            <a:off x="9048328" y="5870448"/>
            <a:ext cx="2512736" cy="7883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3500" indent="0"/>
            <a:endParaRPr lang="ru" sz="1250" dirty="0">
              <a:solidFill>
                <a:srgbClr val="404040"/>
              </a:solidFill>
              <a:latin typeface="Calibri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856" y="1597152"/>
            <a:ext cx="2468880" cy="2231136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5836" y="997908"/>
            <a:ext cx="5870448" cy="30480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06128" y="1027176"/>
            <a:ext cx="2776728" cy="3035808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2307336" y="234696"/>
            <a:ext cx="7479792" cy="5364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ru" sz="4250" b="1" spc="-50">
                <a:latin typeface="Calibri"/>
              </a:rPr>
              <a:t>Основные требования к проекту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164336" y="1475232"/>
            <a:ext cx="755904" cy="2438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ru" sz="1600" b="1" spc="-150">
                <a:latin typeface="Georgia"/>
              </a:rPr>
              <a:t>гСКН)-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74320" y="4352544"/>
            <a:ext cx="1880616" cy="7071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50800" indent="0" algn="just">
              <a:lnSpc>
                <a:spcPts val="1896"/>
              </a:lnSpc>
            </a:pPr>
            <a:r>
              <a:rPr lang="ru" sz="1550">
                <a:latin typeface="Calibri"/>
              </a:rPr>
              <a:t>Проект должен быть реализован в течение 2023 года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270504" y="4358640"/>
            <a:ext cx="3038856" cy="16764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marR="38100" indent="0">
              <a:lnSpc>
                <a:spcPts val="1920"/>
              </a:lnSpc>
            </a:pPr>
            <a:r>
              <a:rPr lang="ru" sz="1550" dirty="0">
                <a:latin typeface="Calibri"/>
              </a:rPr>
              <a:t>Проекты не могут реализоваться: на участках, принадлежащих частным лицам (физическим либо юридическим); если вид разрешенного использования земельного участка не соответствует целям проекта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687312" y="4358640"/>
            <a:ext cx="2090928" cy="11887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indent="0">
              <a:lnSpc>
                <a:spcPts val="1896"/>
              </a:lnSpc>
            </a:pPr>
            <a:r>
              <a:rPr lang="ru" sz="1550" dirty="0">
                <a:latin typeface="Calibri"/>
              </a:rPr>
              <a:t>Приоритетность подтверждается сбором подписей или проведением сходов, собраний, конференций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9750552" y="4370832"/>
            <a:ext cx="2063496" cy="451104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920"/>
              </a:lnSpc>
            </a:pPr>
            <a:r>
              <a:rPr lang="ru" sz="1550">
                <a:latin typeface="Calibri"/>
              </a:rPr>
              <a:t>Не менее 10% от суммы проекта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0096" y="1267968"/>
            <a:ext cx="548640" cy="81076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7264" y="1274064"/>
            <a:ext cx="1402080" cy="810768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07136" y="2157984"/>
            <a:ext cx="536448" cy="8107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6784" y="3048000"/>
            <a:ext cx="438912" cy="80467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20896" y="3054096"/>
            <a:ext cx="377952" cy="804672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64464" y="3944112"/>
            <a:ext cx="524256" cy="81076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475232" y="4828032"/>
            <a:ext cx="579120" cy="798576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602480" y="2164080"/>
            <a:ext cx="353568" cy="798576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08576" y="3938016"/>
            <a:ext cx="347472" cy="798576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041648" y="4821936"/>
            <a:ext cx="1377696" cy="798576"/>
          </a:xfrm>
          <a:prstGeom prst="rect">
            <a:avLst/>
          </a:prstGeom>
        </p:spPr>
      </p:pic>
      <p:pic>
        <p:nvPicPr>
          <p:cNvPr id="12" name="Рисунок 1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772656" y="1274064"/>
            <a:ext cx="1383792" cy="810768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5126736" y="2462784"/>
            <a:ext cx="1938528" cy="1938528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9906000" y="1274064"/>
            <a:ext cx="719328" cy="810768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260336" y="2170176"/>
            <a:ext cx="359664" cy="798576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10674096" y="2164080"/>
            <a:ext cx="707136" cy="816864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7693152" y="3048000"/>
            <a:ext cx="359664" cy="81076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1332464" y="3048000"/>
            <a:ext cx="701040" cy="804672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832592" y="3944112"/>
            <a:ext cx="499872" cy="81076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20"/>
          <a:stretch>
            <a:fillRect/>
          </a:stretch>
        </p:blipFill>
        <p:spPr>
          <a:xfrm>
            <a:off x="6772656" y="4821936"/>
            <a:ext cx="1286256" cy="810768"/>
          </a:xfrm>
          <a:prstGeom prst="rect">
            <a:avLst/>
          </a:prstGeom>
        </p:spPr>
      </p:pic>
      <p:sp>
        <p:nvSpPr>
          <p:cNvPr id="21" name="Прямоугольник 20"/>
          <p:cNvSpPr/>
          <p:nvPr/>
        </p:nvSpPr>
        <p:spPr>
          <a:xfrm>
            <a:off x="1709928" y="249936"/>
            <a:ext cx="8744712" cy="5059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ru" sz="4250" b="1" spc="-50">
                <a:latin typeface="Calibri"/>
              </a:rPr>
              <a:t>Приоритетные направления проектов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2176272" y="1380744"/>
            <a:ext cx="1938528" cy="3688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680"/>
              </a:lnSpc>
            </a:pPr>
            <a:r>
              <a:rPr lang="ru" sz="1350">
                <a:latin typeface="Calibri"/>
              </a:rPr>
              <a:t>Ремонт дорог, устройство тротуаров, пешеходных 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2188464" y="1844040"/>
            <a:ext cx="1645920" cy="11887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680"/>
              </a:lnSpc>
            </a:pPr>
            <a:r>
              <a:rPr lang="ru" sz="1350">
                <a:latin typeface="Calibri"/>
              </a:rPr>
              <a:t>переходов, остановок</a:t>
            </a:r>
          </a:p>
        </p:txBody>
      </p:sp>
      <p:sp>
        <p:nvSpPr>
          <p:cNvPr id="24" name="Прямоугольник 23"/>
          <p:cNvSpPr/>
          <p:nvPr/>
        </p:nvSpPr>
        <p:spPr>
          <a:xfrm>
            <a:off x="1289304" y="2374392"/>
            <a:ext cx="2353056" cy="3718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680"/>
              </a:lnSpc>
            </a:pPr>
            <a:r>
              <a:rPr lang="ru" sz="1350">
                <a:latin typeface="Calibri"/>
              </a:rPr>
              <a:t>Текущий ремонт объектов муниципальной собственности</a:t>
            </a:r>
          </a:p>
        </p:txBody>
      </p:sp>
      <p:sp>
        <p:nvSpPr>
          <p:cNvPr id="25" name="Прямоугольник 24"/>
          <p:cNvSpPr/>
          <p:nvPr/>
        </p:nvSpPr>
        <p:spPr>
          <a:xfrm>
            <a:off x="4218432" y="2328672"/>
            <a:ext cx="310896" cy="420624"/>
          </a:xfrm>
          <a:prstGeom prst="rect">
            <a:avLst/>
          </a:prstGeom>
          <a:solidFill>
            <a:srgbClr val="ED7D31"/>
          </a:solidFill>
        </p:spPr>
        <p:txBody>
          <a:bodyPr lIns="0" tIns="0" rIns="0" bIns="0">
            <a:noAutofit/>
          </a:bodyPr>
          <a:lstStyle/>
          <a:p>
            <a:pPr marL="63500" indent="0"/>
            <a:r>
              <a:rPr lang="ru" sz="4000" b="1">
                <a:latin typeface="Calibri"/>
              </a:rPr>
              <a:t>2</a:t>
            </a:r>
          </a:p>
        </p:txBody>
      </p:sp>
      <p:sp>
        <p:nvSpPr>
          <p:cNvPr id="26" name="Прямоугольник 25"/>
          <p:cNvSpPr/>
          <p:nvPr/>
        </p:nvSpPr>
        <p:spPr>
          <a:xfrm>
            <a:off x="664464" y="3048000"/>
            <a:ext cx="2785872" cy="8229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3500" marR="63500" indent="0">
              <a:lnSpc>
                <a:spcPts val="1680"/>
              </a:lnSpc>
            </a:pPr>
            <a:r>
              <a:rPr lang="ru" sz="1350">
                <a:latin typeface="Calibri"/>
              </a:rPr>
              <a:t>Приобретение оборудования, инвентаря, костюмов, мебели, оргтехники для школ, детсадов, ДК, библиотек, спортивных объектов</a:t>
            </a:r>
          </a:p>
        </p:txBody>
      </p:sp>
      <p:sp>
        <p:nvSpPr>
          <p:cNvPr id="27" name="Прямоугольник 26"/>
          <p:cNvSpPr/>
          <p:nvPr/>
        </p:nvSpPr>
        <p:spPr>
          <a:xfrm>
            <a:off x="1316736" y="4114800"/>
            <a:ext cx="1658112" cy="39624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680"/>
              </a:lnSpc>
            </a:pPr>
            <a:r>
              <a:rPr lang="ru" sz="1350">
                <a:latin typeface="Calibri"/>
              </a:rPr>
              <a:t>Устройство уличного освещения</a:t>
            </a:r>
          </a:p>
        </p:txBody>
      </p:sp>
      <p:sp>
        <p:nvSpPr>
          <p:cNvPr id="28" name="Прямоугольник 27"/>
          <p:cNvSpPr/>
          <p:nvPr/>
        </p:nvSpPr>
        <p:spPr>
          <a:xfrm>
            <a:off x="3840480" y="3218688"/>
            <a:ext cx="274320" cy="420624"/>
          </a:xfrm>
          <a:prstGeom prst="rect">
            <a:avLst/>
          </a:prstGeom>
          <a:solidFill>
            <a:srgbClr val="A5A5A5"/>
          </a:solidFill>
        </p:spPr>
        <p:txBody>
          <a:bodyPr lIns="0" tIns="0" rIns="0" bIns="0">
            <a:noAutofit/>
          </a:bodyPr>
          <a:lstStyle/>
          <a:p>
            <a:pPr marL="63500" indent="0"/>
            <a:r>
              <a:rPr lang="ru" sz="4000" b="1">
                <a:latin typeface="Calibri"/>
              </a:rPr>
              <a:t>3</a:t>
            </a:r>
          </a:p>
        </p:txBody>
      </p:sp>
      <p:sp>
        <p:nvSpPr>
          <p:cNvPr id="29" name="Прямоугольник 28"/>
          <p:cNvSpPr/>
          <p:nvPr/>
        </p:nvSpPr>
        <p:spPr>
          <a:xfrm>
            <a:off x="4206240" y="4108704"/>
            <a:ext cx="335280" cy="414528"/>
          </a:xfrm>
          <a:prstGeom prst="rect">
            <a:avLst/>
          </a:prstGeom>
          <a:solidFill>
            <a:srgbClr val="FFC000"/>
          </a:solidFill>
        </p:spPr>
        <p:txBody>
          <a:bodyPr lIns="0" tIns="0" rIns="0" bIns="0">
            <a:noAutofit/>
          </a:bodyPr>
          <a:lstStyle/>
          <a:p>
            <a:pPr marL="63500" indent="0"/>
            <a:r>
              <a:rPr lang="ru" sz="4000" b="1">
                <a:latin typeface="Calibri"/>
              </a:rPr>
              <a:t>4</a:t>
            </a:r>
          </a:p>
        </p:txBody>
      </p:sp>
      <p:sp>
        <p:nvSpPr>
          <p:cNvPr id="30" name="Прямоугольник 29"/>
          <p:cNvSpPr/>
          <p:nvPr/>
        </p:nvSpPr>
        <p:spPr>
          <a:xfrm>
            <a:off x="2157984" y="4843272"/>
            <a:ext cx="1862328" cy="15544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1680"/>
              </a:lnSpc>
            </a:pPr>
            <a:r>
              <a:rPr lang="ru" sz="1350">
                <a:latin typeface="Calibri"/>
              </a:rPr>
              <a:t>Благоустройство дворов,</a:t>
            </a:r>
          </a:p>
        </p:txBody>
      </p:sp>
      <p:sp>
        <p:nvSpPr>
          <p:cNvPr id="31" name="Прямоугольник 30"/>
          <p:cNvSpPr/>
          <p:nvPr/>
        </p:nvSpPr>
        <p:spPr>
          <a:xfrm>
            <a:off x="1844040" y="5032248"/>
            <a:ext cx="2179320" cy="18288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317500">
              <a:lnSpc>
                <a:spcPts val="1680"/>
              </a:lnSpc>
            </a:pPr>
            <a:r>
              <a:rPr lang="ru" sz="1350">
                <a:solidFill>
                  <a:srgbClr val="1C4997"/>
                </a:solidFill>
                <a:latin typeface="Calibri"/>
              </a:rPr>
              <a:t>^ </a:t>
            </a:r>
            <a:r>
              <a:rPr lang="ru" sz="1350">
                <a:latin typeface="Calibri"/>
              </a:rPr>
              <a:t>мест отдыха, территорий 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2154936" y="5269992"/>
            <a:ext cx="2148840" cy="37185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317500">
              <a:lnSpc>
                <a:spcPts val="1680"/>
              </a:lnSpc>
            </a:pPr>
            <a:r>
              <a:rPr lang="ru" sz="1350">
                <a:latin typeface="Calibri"/>
              </a:rPr>
              <a:t>возле социальных объектов, исторических мест</a:t>
            </a:r>
          </a:p>
        </p:txBody>
      </p:sp>
      <p:sp>
        <p:nvSpPr>
          <p:cNvPr id="33" name="Прямоугольник 32"/>
          <p:cNvSpPr/>
          <p:nvPr/>
        </p:nvSpPr>
        <p:spPr>
          <a:xfrm>
            <a:off x="8186928" y="1353312"/>
            <a:ext cx="1286256" cy="6217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656"/>
              </a:lnSpc>
            </a:pPr>
            <a:r>
              <a:rPr lang="ru" sz="1350">
                <a:latin typeface="Calibri"/>
              </a:rPr>
              <a:t>Создание</a:t>
            </a:r>
          </a:p>
          <a:p>
            <a:pPr indent="0">
              <a:lnSpc>
                <a:spcPts val="1656"/>
              </a:lnSpc>
            </a:pPr>
            <a:r>
              <a:rPr lang="ru" sz="1350">
                <a:latin typeface="Calibri"/>
              </a:rPr>
              <a:t>инклюзивной</a:t>
            </a:r>
          </a:p>
          <a:p>
            <a:pPr indent="0">
              <a:lnSpc>
                <a:spcPts val="1656"/>
              </a:lnSpc>
            </a:pPr>
            <a:r>
              <a:rPr lang="ru" sz="1350">
                <a:latin typeface="Calibri"/>
              </a:rPr>
              <a:t>инфраструктуры</a:t>
            </a:r>
          </a:p>
        </p:txBody>
      </p:sp>
      <p:sp>
        <p:nvSpPr>
          <p:cNvPr id="34" name="Прямоугольник 33"/>
          <p:cNvSpPr/>
          <p:nvPr/>
        </p:nvSpPr>
        <p:spPr>
          <a:xfrm>
            <a:off x="7656576" y="2322576"/>
            <a:ext cx="298704" cy="426720"/>
          </a:xfrm>
          <a:prstGeom prst="rect">
            <a:avLst/>
          </a:prstGeom>
          <a:solidFill>
            <a:srgbClr val="F4B184"/>
          </a:solidFill>
        </p:spPr>
        <p:txBody>
          <a:bodyPr lIns="0" tIns="0" rIns="0" bIns="0">
            <a:noAutofit/>
          </a:bodyPr>
          <a:lstStyle/>
          <a:p>
            <a:pPr marL="63500" indent="0"/>
            <a:r>
              <a:rPr lang="ru" sz="4000" b="1">
                <a:latin typeface="Calibri"/>
              </a:rPr>
              <a:t>9</a:t>
            </a:r>
          </a:p>
        </p:txBody>
      </p:sp>
      <p:sp>
        <p:nvSpPr>
          <p:cNvPr id="35" name="Прямоугольник 34"/>
          <p:cNvSpPr/>
          <p:nvPr/>
        </p:nvSpPr>
        <p:spPr>
          <a:xfrm>
            <a:off x="8561832" y="2298192"/>
            <a:ext cx="1990344" cy="5821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656"/>
              </a:lnSpc>
            </a:pPr>
            <a:r>
              <a:rPr lang="ru" sz="1350">
                <a:latin typeface="Calibri"/>
              </a:rPr>
              <a:t>Создание инфраструктуры для культурно-массовых, спортивных мероприятий</a:t>
            </a:r>
          </a:p>
        </p:txBody>
      </p:sp>
      <p:sp>
        <p:nvSpPr>
          <p:cNvPr id="36" name="Прямоугольник 35"/>
          <p:cNvSpPr/>
          <p:nvPr/>
        </p:nvSpPr>
        <p:spPr>
          <a:xfrm>
            <a:off x="8028432" y="3194304"/>
            <a:ext cx="286512" cy="426720"/>
          </a:xfrm>
          <a:prstGeom prst="rect">
            <a:avLst/>
          </a:prstGeom>
          <a:solidFill>
            <a:srgbClr val="C9C9C9"/>
          </a:solidFill>
        </p:spPr>
        <p:txBody>
          <a:bodyPr lIns="0" tIns="0" rIns="0" bIns="0">
            <a:noAutofit/>
          </a:bodyPr>
          <a:lstStyle/>
          <a:p>
            <a:pPr indent="0"/>
            <a:r>
              <a:rPr lang="ru" sz="4000" b="1">
                <a:latin typeface="Calibri"/>
              </a:rPr>
              <a:t>8</a:t>
            </a:r>
          </a:p>
        </p:txBody>
      </p:sp>
      <p:sp>
        <p:nvSpPr>
          <p:cNvPr id="37" name="Прямоугольник 36"/>
          <p:cNvSpPr/>
          <p:nvPr/>
        </p:nvSpPr>
        <p:spPr>
          <a:xfrm>
            <a:off x="7656576" y="4139184"/>
            <a:ext cx="310896" cy="414528"/>
          </a:xfrm>
          <a:prstGeom prst="rect">
            <a:avLst/>
          </a:prstGeom>
          <a:solidFill>
            <a:srgbClr val="FED966"/>
          </a:solidFill>
        </p:spPr>
        <p:txBody>
          <a:bodyPr lIns="0" tIns="0" rIns="0" bIns="0">
            <a:noAutofit/>
          </a:bodyPr>
          <a:lstStyle/>
          <a:p>
            <a:pPr marL="63500" indent="0"/>
            <a:r>
              <a:rPr lang="ru" sz="4000" b="1">
                <a:latin typeface="Calibri"/>
              </a:rPr>
              <a:t>7</a:t>
            </a:r>
          </a:p>
        </p:txBody>
      </p:sp>
      <p:sp>
        <p:nvSpPr>
          <p:cNvPr id="38" name="Прямоугольник 37"/>
          <p:cNvSpPr/>
          <p:nvPr/>
        </p:nvSpPr>
        <p:spPr>
          <a:xfrm>
            <a:off x="8756904" y="3191256"/>
            <a:ext cx="2587752" cy="15849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656"/>
              </a:lnSpc>
            </a:pPr>
            <a:r>
              <a:rPr lang="ru" sz="1350">
                <a:latin typeface="Calibri"/>
              </a:rPr>
              <a:t>Создание и обустройство эко.троп </a:t>
            </a:r>
          </a:p>
        </p:txBody>
      </p:sp>
      <p:sp>
        <p:nvSpPr>
          <p:cNvPr id="39" name="Прямоугольник 38"/>
          <p:cNvSpPr/>
          <p:nvPr/>
        </p:nvSpPr>
        <p:spPr>
          <a:xfrm>
            <a:off x="8759952" y="3407664"/>
            <a:ext cx="2350008" cy="3688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1656"/>
              </a:lnSpc>
            </a:pPr>
            <a:r>
              <a:rPr lang="ru" sz="1350">
                <a:latin typeface="Calibri"/>
              </a:rPr>
              <a:t>инфраструктуры туристических маршрутов</a:t>
            </a:r>
          </a:p>
        </p:txBody>
      </p:sp>
      <p:sp>
        <p:nvSpPr>
          <p:cNvPr id="40" name="Прямоугольник 39"/>
          <p:cNvSpPr/>
          <p:nvPr/>
        </p:nvSpPr>
        <p:spPr>
          <a:xfrm>
            <a:off x="8467344" y="4047744"/>
            <a:ext cx="2353056" cy="62179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63500" marR="63500" indent="0">
              <a:lnSpc>
                <a:spcPts val="1680"/>
              </a:lnSpc>
            </a:pPr>
            <a:r>
              <a:rPr lang="ru" sz="1350">
                <a:latin typeface="Calibri"/>
              </a:rPr>
              <a:t>Организация культурных, спортивных, образовательных мероприятий</a:t>
            </a:r>
          </a:p>
        </p:txBody>
      </p:sp>
      <p:sp>
        <p:nvSpPr>
          <p:cNvPr id="41" name="Прямоугольник 40"/>
          <p:cNvSpPr/>
          <p:nvPr/>
        </p:nvSpPr>
        <p:spPr>
          <a:xfrm>
            <a:off x="8034528" y="5059680"/>
            <a:ext cx="1725168" cy="3627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680"/>
              </a:lnSpc>
            </a:pPr>
            <a:r>
              <a:rPr lang="ru" sz="1350">
                <a:latin typeface="Calibri"/>
              </a:rPr>
              <a:t>Организация детских и спортивных площадок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" y="2639568"/>
            <a:ext cx="12185904" cy="154228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380232" y="70104"/>
            <a:ext cx="5388864" cy="53340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/>
            <a:r>
              <a:rPr lang="ru" sz="4250" b="1" spc="-50">
                <a:latin typeface="Calibri"/>
              </a:rPr>
              <a:t>Этапы отбора проектов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399032" y="993648"/>
            <a:ext cx="1289304" cy="45415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spcAft>
                <a:spcPts val="630"/>
              </a:spcAft>
            </a:pPr>
            <a:r>
              <a:rPr lang="ru" sz="1750" b="1">
                <a:solidFill>
                  <a:srgbClr val="5B9BD5"/>
                </a:solidFill>
                <a:latin typeface="Calibri"/>
              </a:rPr>
              <a:t>Выдвижение инициативы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426464" y="1551432"/>
            <a:ext cx="2383536" cy="14020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just">
              <a:lnSpc>
                <a:spcPts val="1680"/>
              </a:lnSpc>
            </a:pPr>
            <a:r>
              <a:rPr lang="ru" sz="1350">
                <a:latin typeface="Calibri"/>
              </a:rPr>
              <a:t>-    Поиск единомышленников;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426464" y="1761744"/>
            <a:ext cx="3176016" cy="362712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304800">
              <a:lnSpc>
                <a:spcPts val="1680"/>
              </a:lnSpc>
            </a:pPr>
            <a:r>
              <a:rPr lang="ru" sz="1350">
                <a:latin typeface="Calibri"/>
              </a:rPr>
              <a:t>-    Согласование территории реализации проекта с местной администрацией;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26464" y="2179320"/>
            <a:ext cx="3590544" cy="5852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304800">
              <a:lnSpc>
                <a:spcPts val="1680"/>
              </a:lnSpc>
            </a:pPr>
            <a:r>
              <a:rPr lang="ru" sz="1350" dirty="0">
                <a:latin typeface="Calibri"/>
              </a:rPr>
              <a:t>-    Проведение схода, собрания, конференции граждан или сбор подписей в поддержку проекта 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24144" y="938784"/>
            <a:ext cx="3913632" cy="163372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R="520700" indent="0">
              <a:lnSpc>
                <a:spcPts val="2160"/>
              </a:lnSpc>
            </a:pPr>
            <a:r>
              <a:rPr lang="ru" sz="1750" b="1">
                <a:solidFill>
                  <a:srgbClr val="7C7C7C"/>
                </a:solidFill>
                <a:latin typeface="Calibri"/>
              </a:rPr>
              <a:t>Муниципальный отбор проектов администрацией района</a:t>
            </a:r>
          </a:p>
          <a:p>
            <a:pPr marL="292100" marR="228600" indent="-292100">
              <a:lnSpc>
                <a:spcPts val="1680"/>
              </a:lnSpc>
            </a:pPr>
            <a:r>
              <a:rPr lang="ru" sz="1350">
                <a:latin typeface="Calibri"/>
              </a:rPr>
              <a:t>-    Принявшей администрацией в течение 5 рабочих дней со дня поступления проекта принимается решение о допуске к участию в муниципальном отборе;</a:t>
            </a:r>
          </a:p>
          <a:p>
            <a:pPr indent="0" algn="just">
              <a:lnSpc>
                <a:spcPts val="1680"/>
              </a:lnSpc>
            </a:pPr>
            <a:r>
              <a:rPr lang="ru" sz="1350">
                <a:latin typeface="Calibri"/>
              </a:rPr>
              <a:t>-    При отказе в допуске проект можно доработать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0079736" y="975360"/>
            <a:ext cx="1898904" cy="4754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>
              <a:lnSpc>
                <a:spcPts val="2160"/>
              </a:lnSpc>
            </a:pPr>
            <a:r>
              <a:rPr lang="ru" sz="1750" b="1">
                <a:solidFill>
                  <a:srgbClr val="4472C4"/>
                </a:solidFill>
                <a:latin typeface="Calibri"/>
              </a:rPr>
              <a:t>Объявление результатов отбора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0085832" y="1539240"/>
            <a:ext cx="1655064" cy="3657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304800">
              <a:lnSpc>
                <a:spcPts val="1680"/>
              </a:lnSpc>
            </a:pPr>
            <a:r>
              <a:rPr lang="ru" sz="1350">
                <a:latin typeface="Calibri"/>
              </a:rPr>
              <a:t>-    Формируется рейтинг проектов;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0085832" y="1959864"/>
            <a:ext cx="1661160" cy="58521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-304800">
              <a:lnSpc>
                <a:spcPts val="1680"/>
              </a:lnSpc>
            </a:pPr>
            <a:r>
              <a:rPr lang="ru" sz="1350" dirty="0">
                <a:latin typeface="Calibri"/>
              </a:rPr>
              <a:t>-  </a:t>
            </a:r>
            <a:r>
              <a:rPr lang="ru" sz="1350" dirty="0" smtClean="0">
                <a:latin typeface="Calibri"/>
              </a:rPr>
              <a:t>Публикуется </a:t>
            </a:r>
            <a:r>
              <a:rPr lang="ru" sz="1350" dirty="0">
                <a:latin typeface="Calibri"/>
              </a:rPr>
              <a:t>решение о поддержке в </a:t>
            </a:r>
            <a:r>
              <a:rPr lang="ru" sz="1350" dirty="0" smtClean="0">
                <a:latin typeface="Calibri"/>
              </a:rPr>
              <a:t>виде распоряжения</a:t>
            </a:r>
            <a:endParaRPr lang="ru" sz="1350" dirty="0">
              <a:latin typeface="Calibri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380232" y="4077072"/>
            <a:ext cx="3861816" cy="253708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25400" marR="2044700" indent="0">
              <a:lnSpc>
                <a:spcPts val="2136"/>
              </a:lnSpc>
            </a:pPr>
            <a:r>
              <a:rPr lang="ru" sz="1750" b="1" dirty="0">
                <a:solidFill>
                  <a:srgbClr val="ED7D31"/>
                </a:solidFill>
                <a:latin typeface="Calibri"/>
              </a:rPr>
              <a:t>Подача проекта в администрацию</a:t>
            </a:r>
          </a:p>
          <a:p>
            <a:pPr marL="25400" indent="0" algn="just">
              <a:lnSpc>
                <a:spcPts val="1656"/>
              </a:lnSpc>
            </a:pPr>
            <a:r>
              <a:rPr lang="ru" sz="1350" dirty="0">
                <a:latin typeface="Calibri"/>
              </a:rPr>
              <a:t>-    Заявка в произвольной форме;</a:t>
            </a:r>
          </a:p>
          <a:p>
            <a:pPr marL="25400" indent="0" algn="just">
              <a:lnSpc>
                <a:spcPts val="1656"/>
              </a:lnSpc>
            </a:pPr>
            <a:r>
              <a:rPr lang="ru" sz="1350" dirty="0">
                <a:latin typeface="Calibri"/>
              </a:rPr>
              <a:t>-    Проект по утвержденной форме;</a:t>
            </a:r>
          </a:p>
          <a:p>
            <a:pPr marL="317500" indent="-292100">
              <a:lnSpc>
                <a:spcPts val="1656"/>
              </a:lnSpc>
            </a:pPr>
            <a:r>
              <a:rPr lang="ru" sz="1350" dirty="0">
                <a:latin typeface="Calibri"/>
              </a:rPr>
              <a:t>-    Протокол схода, собрания, конференции или подписные листы;</a:t>
            </a:r>
          </a:p>
          <a:p>
            <a:pPr marL="317500" indent="-292100">
              <a:lnSpc>
                <a:spcPts val="1656"/>
              </a:lnSpc>
            </a:pPr>
            <a:r>
              <a:rPr lang="ru" sz="1350" dirty="0">
                <a:latin typeface="Calibri"/>
              </a:rPr>
              <a:t>-    Гарантийное письмо инициаторов с обязательством о внесении инициативных платежей;</a:t>
            </a:r>
          </a:p>
          <a:p>
            <a:pPr marL="317500" indent="-292100">
              <a:lnSpc>
                <a:spcPts val="1656"/>
              </a:lnSpc>
            </a:pPr>
            <a:r>
              <a:rPr lang="ru" sz="1350" dirty="0">
                <a:latin typeface="Calibri"/>
              </a:rPr>
              <a:t>-    Гарантийные письма граждан, ЮЛ, ИП при трудовом или имущественном участии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7940040" y="4200144"/>
            <a:ext cx="3258312" cy="1621536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marL="12700" marR="673100" indent="0">
              <a:lnSpc>
                <a:spcPts val="2184"/>
              </a:lnSpc>
            </a:pPr>
            <a:r>
              <a:rPr lang="ru" sz="1750" b="1" dirty="0">
                <a:solidFill>
                  <a:srgbClr val="FFC000"/>
                </a:solidFill>
                <a:latin typeface="Calibri"/>
              </a:rPr>
              <a:t>Направление проектов на региональных отбор</a:t>
            </a:r>
          </a:p>
          <a:p>
            <a:pPr marL="304800" indent="-292100">
              <a:lnSpc>
                <a:spcPts val="1680"/>
              </a:lnSpc>
            </a:pPr>
            <a:r>
              <a:rPr lang="ru" sz="1350" dirty="0">
                <a:latin typeface="Calibri"/>
              </a:rPr>
              <a:t>-    Направляются в Минэконом Иркутской области не более 15 проектов;</a:t>
            </a:r>
          </a:p>
          <a:p>
            <a:pPr marL="304800" indent="-292100">
              <a:lnSpc>
                <a:spcPts val="1680"/>
              </a:lnSpc>
            </a:pPr>
            <a:r>
              <a:rPr lang="ru" sz="1350" dirty="0">
                <a:latin typeface="Calibri"/>
              </a:rPr>
              <a:t>-    Решение о допуске принимается министерством в течение 4 рабочих дней со дня получения</a:t>
            </a:r>
          </a:p>
        </p:txBody>
      </p:sp>
      <p:sp>
        <p:nvSpPr>
          <p:cNvPr id="15" name="Овал 14"/>
          <p:cNvSpPr/>
          <p:nvPr/>
        </p:nvSpPr>
        <p:spPr>
          <a:xfrm>
            <a:off x="1426464" y="3068960"/>
            <a:ext cx="617220" cy="2880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1560943" y="2764381"/>
            <a:ext cx="4210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с7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3504" y="1426464"/>
            <a:ext cx="438912" cy="445008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6320" y="2188464"/>
            <a:ext cx="481584" cy="48158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20368" y="3797808"/>
            <a:ext cx="426720" cy="42672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286256" y="4511040"/>
            <a:ext cx="469392" cy="469392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03376" y="5358384"/>
            <a:ext cx="396240" cy="39014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743200" y="88392"/>
            <a:ext cx="6693408" cy="111556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indent="0" algn="ctr">
              <a:lnSpc>
                <a:spcPts val="4800"/>
              </a:lnSpc>
            </a:pPr>
            <a:r>
              <a:rPr lang="ru" sz="4250" b="1" spc="-50">
                <a:latin typeface="Calibri"/>
              </a:rPr>
              <a:t>Отказ в допуске к участию на муниципальном уровне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1225296" y="1395984"/>
            <a:ext cx="9893808" cy="451104"/>
          </a:xfrm>
          <a:prstGeom prst="rect">
            <a:avLst/>
          </a:prstGeom>
          <a:solidFill>
            <a:srgbClr val="ED7D31"/>
          </a:solidFill>
        </p:spPr>
        <p:txBody>
          <a:bodyPr lIns="0" tIns="0" rIns="0" bIns="0">
            <a:noAutofit/>
          </a:bodyPr>
          <a:lstStyle/>
          <a:p>
            <a:pPr marL="12700" marR="49784" indent="0">
              <a:lnSpc>
                <a:spcPts val="1728"/>
              </a:lnSpc>
              <a:spcAft>
                <a:spcPts val="2310"/>
              </a:spcAft>
            </a:pPr>
            <a:r>
              <a:rPr lang="ru" sz="1550">
                <a:solidFill>
                  <a:srgbClr val="FFFFFF"/>
                </a:solidFill>
                <a:latin typeface="Calibri"/>
              </a:rPr>
              <a:t>Непредставление или предоставление не в полном объеме пакета документов по проекту. Не соблюден порядок внесения проекта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645920" y="2304288"/>
            <a:ext cx="3816096" cy="213360"/>
          </a:xfrm>
          <a:prstGeom prst="rect">
            <a:avLst/>
          </a:prstGeom>
          <a:solidFill>
            <a:srgbClr val="A5A5A5"/>
          </a:solidFill>
        </p:spPr>
        <p:txBody>
          <a:bodyPr lIns="0" tIns="0" rIns="0" bIns="0">
            <a:noAutofit/>
          </a:bodyPr>
          <a:lstStyle/>
          <a:p>
            <a:pPr indent="0">
              <a:spcBef>
                <a:spcPts val="2310"/>
              </a:spcBef>
              <a:spcAft>
                <a:spcPts val="3360"/>
              </a:spcAft>
            </a:pPr>
            <a:r>
              <a:rPr lang="ru" sz="1550">
                <a:solidFill>
                  <a:srgbClr val="FFFFFF"/>
                </a:solidFill>
                <a:latin typeface="Calibri"/>
              </a:rPr>
              <a:t>Срок реализации проекта превышает 1 год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914144" y="3072384"/>
            <a:ext cx="7504176" cy="231648"/>
          </a:xfrm>
          <a:prstGeom prst="rect">
            <a:avLst/>
          </a:prstGeom>
          <a:solidFill>
            <a:srgbClr val="FFC000"/>
          </a:solidFill>
        </p:spPr>
        <p:txBody>
          <a:bodyPr lIns="0" tIns="0" rIns="0" bIns="0">
            <a:noAutofit/>
          </a:bodyPr>
          <a:lstStyle/>
          <a:p>
            <a:pPr marL="47752" indent="0">
              <a:spcBef>
                <a:spcPts val="3360"/>
              </a:spcBef>
            </a:pPr>
            <a:r>
              <a:rPr lang="ru" sz="1550">
                <a:solidFill>
                  <a:srgbClr val="FFFFFF"/>
                </a:solidFill>
                <a:latin typeface="Calibri"/>
              </a:rPr>
              <a:t>Не отражены обязательные сведения в утвержденной форме инициативного проекта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987296" y="3761232"/>
            <a:ext cx="9966960" cy="438912"/>
          </a:xfrm>
          <a:prstGeom prst="rect">
            <a:avLst/>
          </a:prstGeom>
          <a:solidFill>
            <a:srgbClr val="4473C5"/>
          </a:solidFill>
        </p:spPr>
        <p:txBody>
          <a:bodyPr lIns="0" tIns="0" rIns="0" bIns="0">
            <a:noAutofit/>
          </a:bodyPr>
          <a:lstStyle/>
          <a:p>
            <a:pPr marL="17780" marR="45720" indent="0">
              <a:lnSpc>
                <a:spcPts val="1776"/>
              </a:lnSpc>
              <a:spcAft>
                <a:spcPts val="2310"/>
              </a:spcAft>
            </a:pPr>
            <a:r>
              <a:rPr lang="ru" sz="1550">
                <a:solidFill>
                  <a:srgbClr val="FFFFFF"/>
                </a:solidFill>
                <a:latin typeface="Calibri"/>
              </a:rPr>
              <a:t>Проект не соответствует приоритетному перечню направлений. Направление проекта не является полномочиями органа местного самоуправления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941576" y="4645152"/>
            <a:ext cx="6690360" cy="231648"/>
          </a:xfrm>
          <a:prstGeom prst="rect">
            <a:avLst/>
          </a:prstGeom>
          <a:solidFill>
            <a:srgbClr val="70AD46"/>
          </a:solidFill>
        </p:spPr>
        <p:txBody>
          <a:bodyPr lIns="0" tIns="0" rIns="0" bIns="0">
            <a:noAutofit/>
          </a:bodyPr>
          <a:lstStyle/>
          <a:p>
            <a:pPr marL="63500" indent="0">
              <a:spcBef>
                <a:spcPts val="2310"/>
              </a:spcBef>
            </a:pPr>
            <a:r>
              <a:rPr lang="ru" sz="1550">
                <a:solidFill>
                  <a:srgbClr val="FFFFFF"/>
                </a:solidFill>
                <a:latin typeface="Calibri"/>
              </a:rPr>
              <a:t>Доля инициативных платежей менее 10 процентов от общей суммы проекта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1658112" y="5425440"/>
            <a:ext cx="6937248" cy="231648"/>
          </a:xfrm>
          <a:prstGeom prst="rect">
            <a:avLst/>
          </a:prstGeom>
          <a:solidFill>
            <a:srgbClr val="ED7D31"/>
          </a:solidFill>
        </p:spPr>
        <p:txBody>
          <a:bodyPr lIns="0" tIns="0" rIns="0" bIns="0">
            <a:noAutofit/>
          </a:bodyPr>
          <a:lstStyle/>
          <a:p>
            <a:pPr indent="0">
              <a:spcAft>
                <a:spcPts val="2730"/>
              </a:spcAft>
            </a:pPr>
            <a:r>
              <a:rPr lang="ru" sz="1550">
                <a:solidFill>
                  <a:srgbClr val="FFFFFF"/>
                </a:solidFill>
                <a:latin typeface="Calibri"/>
              </a:rPr>
              <a:t>Проект предоставлен позже установленного срока (срок подачи до 10 октября)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1219200" y="6108192"/>
            <a:ext cx="10698480" cy="445008"/>
          </a:xfrm>
          <a:prstGeom prst="rect">
            <a:avLst/>
          </a:prstGeom>
          <a:solidFill>
            <a:srgbClr val="A5A5A5"/>
          </a:solidFill>
        </p:spPr>
        <p:txBody>
          <a:bodyPr lIns="0" tIns="0" rIns="0" bIns="0">
            <a:noAutofit/>
          </a:bodyPr>
          <a:lstStyle/>
          <a:p>
            <a:pPr marL="12700" marR="47244" indent="0">
              <a:lnSpc>
                <a:spcPts val="1752"/>
              </a:lnSpc>
              <a:spcBef>
                <a:spcPts val="2730"/>
              </a:spcBef>
            </a:pPr>
            <a:r>
              <a:rPr lang="ru" sz="1550">
                <a:solidFill>
                  <a:srgbClr val="FFFFFF"/>
                </a:solidFill>
                <a:latin typeface="Calibri"/>
              </a:rPr>
              <a:t>Отсутствует право собственности (пользования) муниципалитета на имущество, земельные участки, предназначенные для реализации проекта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479</Words>
  <Application>Microsoft Office PowerPoint</Application>
  <PresentationFormat>Произвольный</PresentationFormat>
  <Paragraphs>68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Мельник Н.А.</cp:lastModifiedBy>
  <cp:revision>2</cp:revision>
  <cp:lastPrinted>2022-09-09T03:31:38Z</cp:lastPrinted>
  <dcterms:modified xsi:type="dcterms:W3CDTF">2022-09-09T03:39:09Z</dcterms:modified>
</cp:coreProperties>
</file>